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0" r:id="rId10"/>
    <p:sldId id="261" r:id="rId11"/>
    <p:sldId id="269" r:id="rId12"/>
    <p:sldId id="287" r:id="rId13"/>
    <p:sldId id="273" r:id="rId14"/>
    <p:sldId id="270" r:id="rId15"/>
    <p:sldId id="274" r:id="rId16"/>
    <p:sldId id="275" r:id="rId17"/>
    <p:sldId id="271" r:id="rId18"/>
    <p:sldId id="272" r:id="rId19"/>
    <p:sldId id="278" r:id="rId20"/>
    <p:sldId id="276" r:id="rId21"/>
    <p:sldId id="277" r:id="rId23"/>
    <p:sldId id="279" r:id="rId24"/>
    <p:sldId id="288" r:id="rId25"/>
    <p:sldId id="290" r:id="rId26"/>
    <p:sldId id="291" r:id="rId27"/>
    <p:sldId id="265" r:id="rId28"/>
    <p:sldId id="266" r:id="rId29"/>
    <p:sldId id="267" r:id="rId30"/>
    <p:sldId id="268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37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8B6"/>
    <a:srgbClr val="FFFFFF"/>
    <a:srgbClr val="000000"/>
    <a:srgbClr val="276FB7"/>
    <a:srgbClr val="2C68B1"/>
    <a:srgbClr val="1E7FC3"/>
    <a:srgbClr val="665F5A"/>
    <a:srgbClr val="F1F0F1"/>
    <a:srgbClr val="D9D9D9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8"/>
        <p:guide pos="379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101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G-3_画板 1_画板 1_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8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0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3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9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7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image" Target="../media/image55.jpe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7.xml"/><Relationship Id="rId1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0.xml"/><Relationship Id="rId1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6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1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6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Ping\Desktop\卡PPT\BG-1_画板 1_画板 1.jpgBG-1_画板 1_画板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5722" y="0"/>
            <a:ext cx="12257405" cy="68764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4835" y="805815"/>
            <a:ext cx="577215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6000"/>
              </a:lnSpc>
            </a:pPr>
            <a:r>
              <a:rPr lang="en-US" altLang="zh-CN" sz="6000" b="1" cap="all">
                <a:solidFill>
                  <a:schemeClr val="bg1"/>
                </a:solidFill>
                <a:uFillTx/>
              </a:rPr>
              <a:t>SMARTCARD Product </a:t>
            </a:r>
            <a:r>
              <a:rPr lang="zh-CN" altLang="en-US" sz="6000" b="1" cap="all">
                <a:solidFill>
                  <a:schemeClr val="bg1"/>
                </a:solidFill>
                <a:uFillTx/>
              </a:rPr>
              <a:t>PROFILE</a:t>
            </a:r>
            <a:endParaRPr lang="zh-CN" altLang="en-US" sz="6000" b="1" cap="all">
              <a:solidFill>
                <a:schemeClr val="bg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1835" y="5336540"/>
            <a:ext cx="577215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6000"/>
              </a:lnSpc>
            </a:pPr>
            <a:r>
              <a:rPr lang="zh-CN" altLang="en-US" sz="2400" b="1">
                <a:solidFill>
                  <a:schemeClr val="bg1"/>
                </a:solidFill>
                <a:uFillTx/>
              </a:rPr>
              <a:t>FEITIAN Technologies Co., Ltd.</a:t>
            </a:r>
            <a:endParaRPr lang="zh-CN" altLang="en-US" sz="2400" b="1">
              <a:solidFill>
                <a:schemeClr val="bg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8787130" cy="750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en-US" altLang="zh-CN" sz="2000" b="1" cap="all">
                <a:solidFill>
                  <a:schemeClr val="tx1"/>
                </a:solidFill>
                <a:uFillTx/>
                <a:sym typeface="+mn-ea"/>
              </a:rPr>
              <a:t>FEITIAN Own Java OS for Smart Card: </a:t>
            </a:r>
            <a:r>
              <a:rPr lang="zh-CN" altLang="en-US" sz="2000" b="1" cap="all">
                <a:solidFill>
                  <a:schemeClr val="tx1"/>
                </a:solidFill>
                <a:uFillTx/>
                <a:sym typeface="+mn-ea"/>
              </a:rPr>
              <a:t>FT-JCOS</a:t>
            </a:r>
            <a:endParaRPr lang="zh-CN" altLang="en-US" sz="2000" b="1"/>
          </a:p>
          <a:p>
            <a:endParaRPr lang="zh-CN" altLang="en-US" sz="2000" b="1"/>
          </a:p>
          <a:p>
            <a:endParaRPr lang="zh-CN" altLang="en-US" sz="2000" b="1"/>
          </a:p>
        </p:txBody>
      </p:sp>
      <p:sp>
        <p:nvSpPr>
          <p:cNvPr id="7" name="矩形 6"/>
          <p:cNvSpPr/>
          <p:nvPr/>
        </p:nvSpPr>
        <p:spPr>
          <a:xfrm>
            <a:off x="771525" y="1635125"/>
            <a:ext cx="3143250" cy="1990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069590" y="2313305"/>
            <a:ext cx="3733165" cy="2950845"/>
            <a:chOff x="8834" y="1848"/>
            <a:chExt cx="5879" cy="4647"/>
          </a:xfrm>
        </p:grpSpPr>
        <p:sp>
          <p:nvSpPr>
            <p:cNvPr id="29" name="矩形 28"/>
            <p:cNvSpPr/>
            <p:nvPr/>
          </p:nvSpPr>
          <p:spPr>
            <a:xfrm>
              <a:off x="8835" y="1848"/>
              <a:ext cx="5878" cy="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8835" y="5865"/>
              <a:ext cx="5879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834" y="5961"/>
              <a:ext cx="2934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CC EAL5+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  <p:pic>
          <p:nvPicPr>
            <p:cNvPr id="11" name="图片 10" descr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132" y="2233"/>
              <a:ext cx="5285" cy="3287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52" name="组合 51"/>
          <p:cNvGrpSpPr/>
          <p:nvPr/>
        </p:nvGrpSpPr>
        <p:grpSpPr>
          <a:xfrm>
            <a:off x="7766685" y="2313305"/>
            <a:ext cx="3733165" cy="2950845"/>
            <a:chOff x="10824" y="3573"/>
            <a:chExt cx="5879" cy="4647"/>
          </a:xfrm>
        </p:grpSpPr>
        <p:sp>
          <p:nvSpPr>
            <p:cNvPr id="48" name="矩形 47"/>
            <p:cNvSpPr/>
            <p:nvPr/>
          </p:nvSpPr>
          <p:spPr>
            <a:xfrm>
              <a:off x="10825" y="3573"/>
              <a:ext cx="5878" cy="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0825" y="7590"/>
              <a:ext cx="5879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0824" y="7686"/>
              <a:ext cx="2934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FIPS 140-2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  <p:pic>
          <p:nvPicPr>
            <p:cNvPr id="9" name="图片 8" descr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22" y="3831"/>
              <a:ext cx="5284" cy="3414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8" name="组合 7"/>
          <p:cNvGrpSpPr/>
          <p:nvPr/>
        </p:nvGrpSpPr>
        <p:grpSpPr>
          <a:xfrm>
            <a:off x="666750" y="3309620"/>
            <a:ext cx="2904490" cy="699160"/>
            <a:chOff x="7313" y="2483"/>
            <a:chExt cx="4574" cy="1101"/>
          </a:xfrm>
        </p:grpSpPr>
        <p:sp>
          <p:nvSpPr>
            <p:cNvPr id="2" name="文本框 1"/>
            <p:cNvSpPr txBox="1"/>
            <p:nvPr/>
          </p:nvSpPr>
          <p:spPr>
            <a:xfrm>
              <a:off x="7313" y="2483"/>
              <a:ext cx="457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cap="all">
                  <a:solidFill>
                    <a:srgbClr val="000000"/>
                  </a:solidFill>
                  <a:uFillTx/>
                </a:rPr>
                <a:t>Security</a:t>
              </a:r>
              <a:endParaRPr lang="zh-CN" altLang="en-US" b="1" cap="all">
                <a:solidFill>
                  <a:srgbClr val="000000"/>
                </a:solidFill>
                <a:uFillTx/>
              </a:endParaRPr>
            </a:p>
            <a:p>
              <a:pPr algn="l"/>
              <a:r>
                <a:rPr lang="zh-CN" altLang="en-US" b="1" cap="all">
                  <a:solidFill>
                    <a:srgbClr val="000000"/>
                  </a:solidFill>
                  <a:uFillTx/>
                </a:rPr>
                <a:t>certificate</a:t>
              </a:r>
              <a:endParaRPr lang="zh-CN" altLang="en-US" b="1" cap="all">
                <a:solidFill>
                  <a:srgbClr val="000000"/>
                </a:solidFill>
                <a:uFillTx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478" y="3499"/>
              <a:ext cx="1134" cy="85"/>
            </a:xfrm>
            <a:prstGeom prst="rect">
              <a:avLst/>
            </a:prstGeom>
            <a:solidFill>
              <a:srgbClr val="276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矩形 34"/>
          <p:cNvSpPr/>
          <p:nvPr/>
        </p:nvSpPr>
        <p:spPr>
          <a:xfrm>
            <a:off x="771525" y="5414010"/>
            <a:ext cx="3009265" cy="400050"/>
          </a:xfrm>
          <a:prstGeom prst="rect">
            <a:avLst/>
          </a:prstGeom>
          <a:solidFill>
            <a:srgbClr val="F1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6750" y="559435"/>
            <a:ext cx="78282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en-US" altLang="zh-CN" sz="2000" b="1" cap="all">
                <a:solidFill>
                  <a:schemeClr val="tx1"/>
                </a:solidFill>
                <a:uFillTx/>
                <a:sym typeface="+mn-ea"/>
              </a:rPr>
              <a:t>FEITIAN Own Java OS for Smart Card: </a:t>
            </a:r>
            <a:r>
              <a:rPr lang="zh-CN" altLang="en-US" sz="2000" b="1" cap="all">
                <a:solidFill>
                  <a:schemeClr val="tx1"/>
                </a:solidFill>
                <a:uFillTx/>
                <a:sym typeface="+mn-ea"/>
              </a:rPr>
              <a:t>FT-JCOS</a:t>
            </a:r>
            <a:endParaRPr lang="zh-CN" altLang="en-US" sz="2000" b="1"/>
          </a:p>
          <a:p>
            <a:endParaRPr lang="zh-CN" altLang="en-US" sz="2000" b="1"/>
          </a:p>
        </p:txBody>
      </p:sp>
      <p:grpSp>
        <p:nvGrpSpPr>
          <p:cNvPr id="2" name="组合 1"/>
          <p:cNvGrpSpPr/>
          <p:nvPr/>
        </p:nvGrpSpPr>
        <p:grpSpPr>
          <a:xfrm>
            <a:off x="8140065" y="1417955"/>
            <a:ext cx="3275330" cy="4595495"/>
            <a:chOff x="13061" y="2205"/>
            <a:chExt cx="4950" cy="6944"/>
          </a:xfrm>
        </p:grpSpPr>
        <p:grpSp>
          <p:nvGrpSpPr>
            <p:cNvPr id="20" name="组合 19"/>
            <p:cNvGrpSpPr/>
            <p:nvPr/>
          </p:nvGrpSpPr>
          <p:grpSpPr>
            <a:xfrm>
              <a:off x="13061" y="2205"/>
              <a:ext cx="4951" cy="6945"/>
              <a:chOff x="1229" y="2205"/>
              <a:chExt cx="4951" cy="6945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230" y="2205"/>
                <a:ext cx="4950" cy="6945"/>
                <a:chOff x="1230" y="2205"/>
                <a:chExt cx="4950" cy="6945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1230" y="2205"/>
                  <a:ext cx="4950" cy="6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69900" sx="105000" sy="105000" algn="ctr" rotWithShape="0">
                    <a:prstClr val="black">
                      <a:alpha val="1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1230" y="8520"/>
                  <a:ext cx="4951" cy="630"/>
                </a:xfrm>
                <a:prstGeom prst="rect">
                  <a:avLst/>
                </a:prstGeom>
                <a:solidFill>
                  <a:srgbClr val="F1F0F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>
                <a:off x="1229" y="8616"/>
                <a:ext cx="3075" cy="5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>
                    <a:solidFill>
                      <a:srgbClr val="665F5A"/>
                    </a:solidFill>
                    <a:latin typeface="+mn-ea"/>
                    <a:sym typeface="+mn-ea"/>
                  </a:rPr>
                  <a:t>Java Licensee</a:t>
                </a:r>
                <a:endParaRPr lang="en-US" altLang="zh-CN" sz="1400" b="1">
                  <a:solidFill>
                    <a:srgbClr val="665F5A"/>
                  </a:solidFill>
                  <a:latin typeface="+mn-ea"/>
                  <a:sym typeface="+mn-ea"/>
                </a:endParaRPr>
              </a:p>
            </p:txBody>
          </p:sp>
        </p:grpSp>
        <p:pic>
          <p:nvPicPr>
            <p:cNvPr id="10" name="图片 9" descr="图片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23" y="2575"/>
              <a:ext cx="4430" cy="5707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3" name="组合 2"/>
          <p:cNvGrpSpPr/>
          <p:nvPr/>
        </p:nvGrpSpPr>
        <p:grpSpPr>
          <a:xfrm>
            <a:off x="3522345" y="1424940"/>
            <a:ext cx="3275330" cy="4595495"/>
            <a:chOff x="2861" y="2205"/>
            <a:chExt cx="4950" cy="6944"/>
          </a:xfrm>
        </p:grpSpPr>
        <p:grpSp>
          <p:nvGrpSpPr>
            <p:cNvPr id="19" name="组合 18"/>
            <p:cNvGrpSpPr/>
            <p:nvPr/>
          </p:nvGrpSpPr>
          <p:grpSpPr>
            <a:xfrm>
              <a:off x="2861" y="2205"/>
              <a:ext cx="4951" cy="6945"/>
              <a:chOff x="1229" y="2205"/>
              <a:chExt cx="4951" cy="694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230" y="2205"/>
                <a:ext cx="4950" cy="6945"/>
                <a:chOff x="1230" y="2205"/>
                <a:chExt cx="4950" cy="6945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1230" y="2205"/>
                  <a:ext cx="4950" cy="6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69900" sx="105000" sy="105000" algn="ctr" rotWithShape="0">
                    <a:prstClr val="black">
                      <a:alpha val="1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1230" y="8520"/>
                  <a:ext cx="4951" cy="630"/>
                </a:xfrm>
                <a:prstGeom prst="rect">
                  <a:avLst/>
                </a:prstGeom>
                <a:solidFill>
                  <a:srgbClr val="F1F0F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文本框 21"/>
              <p:cNvSpPr txBox="1"/>
              <p:nvPr/>
            </p:nvSpPr>
            <p:spPr>
              <a:xfrm>
                <a:off x="1229" y="8616"/>
                <a:ext cx="3075" cy="5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>
                    <a:solidFill>
                      <a:srgbClr val="665F5A"/>
                    </a:solidFill>
                    <a:latin typeface="+mn-ea"/>
                    <a:sym typeface="+mn-ea"/>
                  </a:rPr>
                  <a:t>GP Qualification</a:t>
                </a:r>
                <a:endParaRPr lang="en-US" altLang="zh-CN" sz="1400" b="1">
                  <a:solidFill>
                    <a:srgbClr val="665F5A"/>
                  </a:solidFill>
                  <a:latin typeface="+mn-ea"/>
                  <a:sym typeface="+mn-ea"/>
                </a:endParaRPr>
              </a:p>
            </p:txBody>
          </p:sp>
        </p:grpSp>
        <p:pic>
          <p:nvPicPr>
            <p:cNvPr id="12" name="图片 11" descr="图片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9" y="2575"/>
              <a:ext cx="4095" cy="5707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666750" y="3309620"/>
            <a:ext cx="2904490" cy="699160"/>
            <a:chOff x="7313" y="2483"/>
            <a:chExt cx="4574" cy="1101"/>
          </a:xfrm>
        </p:grpSpPr>
        <p:sp>
          <p:nvSpPr>
            <p:cNvPr id="14" name="文本框 13"/>
            <p:cNvSpPr txBox="1"/>
            <p:nvPr/>
          </p:nvSpPr>
          <p:spPr>
            <a:xfrm>
              <a:off x="7313" y="2483"/>
              <a:ext cx="457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cap="all">
                  <a:solidFill>
                    <a:srgbClr val="000000"/>
                  </a:solidFill>
                  <a:uFillTx/>
                </a:rPr>
                <a:t>Standard certificate</a:t>
              </a:r>
              <a:endParaRPr lang="zh-CN" altLang="en-US" b="1" cap="all">
                <a:solidFill>
                  <a:srgbClr val="000000"/>
                </a:solidFill>
                <a:uFillTx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478" y="3499"/>
              <a:ext cx="1134" cy="85"/>
            </a:xfrm>
            <a:prstGeom prst="rect">
              <a:avLst/>
            </a:prstGeom>
            <a:solidFill>
              <a:srgbClr val="276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  <a:effectLst/>
        </p:spPr>
      </p:pic>
      <p:sp>
        <p:nvSpPr>
          <p:cNvPr id="35" name="矩形 34"/>
          <p:cNvSpPr/>
          <p:nvPr/>
        </p:nvSpPr>
        <p:spPr>
          <a:xfrm>
            <a:off x="771525" y="5414010"/>
            <a:ext cx="3009265" cy="400050"/>
          </a:xfrm>
          <a:prstGeom prst="rect">
            <a:avLst/>
          </a:prstGeom>
          <a:solidFill>
            <a:srgbClr val="F1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6750" y="559435"/>
            <a:ext cx="782828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en-US" altLang="zh-CN" sz="2000" b="1" cap="all">
                <a:solidFill>
                  <a:schemeClr val="tx1"/>
                </a:solidFill>
                <a:uFillTx/>
                <a:sym typeface="+mn-ea"/>
              </a:rPr>
              <a:t>FEITIAN Own Java OS for Smart Card: </a:t>
            </a:r>
            <a:r>
              <a:rPr lang="zh-CN" altLang="en-US" sz="2000" b="1" cap="all">
                <a:solidFill>
                  <a:schemeClr val="tx1"/>
                </a:solidFill>
                <a:uFillTx/>
                <a:sym typeface="+mn-ea"/>
              </a:rPr>
              <a:t>FT-JCOS</a:t>
            </a:r>
            <a:endParaRPr lang="zh-CN" altLang="en-US" sz="2000" b="1"/>
          </a:p>
          <a:p>
            <a:endParaRPr lang="zh-CN" altLang="en-US" sz="2000" b="1"/>
          </a:p>
        </p:txBody>
      </p:sp>
      <p:sp>
        <p:nvSpPr>
          <p:cNvPr id="7" name="矩形 6"/>
          <p:cNvSpPr/>
          <p:nvPr/>
        </p:nvSpPr>
        <p:spPr>
          <a:xfrm>
            <a:off x="771525" y="1635125"/>
            <a:ext cx="3143250" cy="1990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8453755" y="1635760"/>
            <a:ext cx="2975576" cy="4174456"/>
            <a:chOff x="13061" y="2205"/>
            <a:chExt cx="4951" cy="6945"/>
          </a:xfrm>
        </p:grpSpPr>
        <p:grpSp>
          <p:nvGrpSpPr>
            <p:cNvPr id="20" name="组合 19"/>
            <p:cNvGrpSpPr/>
            <p:nvPr/>
          </p:nvGrpSpPr>
          <p:grpSpPr>
            <a:xfrm>
              <a:off x="13061" y="2205"/>
              <a:ext cx="4951" cy="6945"/>
              <a:chOff x="1229" y="2205"/>
              <a:chExt cx="4951" cy="6945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1230" y="2205"/>
                <a:ext cx="4950" cy="6945"/>
                <a:chOff x="1230" y="2205"/>
                <a:chExt cx="4950" cy="6945"/>
              </a:xfrm>
            </p:grpSpPr>
            <p:sp>
              <p:nvSpPr>
                <p:cNvPr id="23" name="矩形 22"/>
                <p:cNvSpPr/>
                <p:nvPr/>
              </p:nvSpPr>
              <p:spPr>
                <a:xfrm>
                  <a:off x="1230" y="2205"/>
                  <a:ext cx="4950" cy="6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69900" sx="105000" sy="105000" algn="ctr" rotWithShape="0">
                    <a:prstClr val="black">
                      <a:alpha val="1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>
                  <a:off x="1230" y="8520"/>
                  <a:ext cx="4951" cy="630"/>
                </a:xfrm>
                <a:prstGeom prst="rect">
                  <a:avLst/>
                </a:prstGeom>
                <a:solidFill>
                  <a:srgbClr val="F1F0F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>
                <a:off x="1229" y="8616"/>
                <a:ext cx="3075" cy="5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>
                    <a:solidFill>
                      <a:srgbClr val="665F5A"/>
                    </a:solidFill>
                    <a:latin typeface="+mn-ea"/>
                    <a:sym typeface="+mn-ea"/>
                  </a:rPr>
                  <a:t>UnionPay</a:t>
                </a:r>
                <a:endParaRPr lang="en-US" altLang="zh-CN" sz="1400" b="1">
                  <a:solidFill>
                    <a:srgbClr val="665F5A"/>
                  </a:solidFill>
                  <a:latin typeface="+mn-ea"/>
                  <a:sym typeface="+mn-ea"/>
                </a:endParaRPr>
              </a:p>
            </p:txBody>
          </p:sp>
        </p:grpSp>
        <p:pic>
          <p:nvPicPr>
            <p:cNvPr id="10" name="图片 9" descr="C:\Users\Ping\Desktop\PPT设计-Smart Card Product Profile\证书\银联标识产品企业资质认证证书2024.3.jpg银联标识产品企业资质认证证书2024.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464" y="2575"/>
              <a:ext cx="4147" cy="5707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3" name="组合 2"/>
          <p:cNvGrpSpPr/>
          <p:nvPr/>
        </p:nvGrpSpPr>
        <p:grpSpPr>
          <a:xfrm>
            <a:off x="4876800" y="1634490"/>
            <a:ext cx="2975576" cy="4174456"/>
            <a:chOff x="2861" y="2205"/>
            <a:chExt cx="4951" cy="6945"/>
          </a:xfrm>
        </p:grpSpPr>
        <p:grpSp>
          <p:nvGrpSpPr>
            <p:cNvPr id="19" name="组合 18"/>
            <p:cNvGrpSpPr/>
            <p:nvPr/>
          </p:nvGrpSpPr>
          <p:grpSpPr>
            <a:xfrm>
              <a:off x="2861" y="2205"/>
              <a:ext cx="4951" cy="6945"/>
              <a:chOff x="1229" y="2205"/>
              <a:chExt cx="4951" cy="6945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230" y="2205"/>
                <a:ext cx="4950" cy="6945"/>
                <a:chOff x="1230" y="2205"/>
                <a:chExt cx="4950" cy="6945"/>
              </a:xfrm>
            </p:grpSpPr>
            <p:sp>
              <p:nvSpPr>
                <p:cNvPr id="17" name="矩形 16"/>
                <p:cNvSpPr/>
                <p:nvPr/>
              </p:nvSpPr>
              <p:spPr>
                <a:xfrm>
                  <a:off x="1230" y="2205"/>
                  <a:ext cx="4950" cy="6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469900" sx="105000" sy="105000" algn="ctr" rotWithShape="0">
                    <a:prstClr val="black">
                      <a:alpha val="1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1230" y="8520"/>
                  <a:ext cx="4951" cy="630"/>
                </a:xfrm>
                <a:prstGeom prst="rect">
                  <a:avLst/>
                </a:prstGeom>
                <a:solidFill>
                  <a:srgbClr val="F1F0F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2" name="文本框 21"/>
              <p:cNvSpPr txBox="1"/>
              <p:nvPr/>
            </p:nvSpPr>
            <p:spPr>
              <a:xfrm>
                <a:off x="1229" y="8616"/>
                <a:ext cx="3075" cy="53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>
                    <a:solidFill>
                      <a:srgbClr val="665F5A"/>
                    </a:solidFill>
                    <a:latin typeface="+mn-ea"/>
                    <a:sym typeface="+mn-ea"/>
                  </a:rPr>
                  <a:t>VISA</a:t>
                </a:r>
                <a:endParaRPr lang="en-US" altLang="zh-CN" sz="1400" b="1">
                  <a:solidFill>
                    <a:srgbClr val="665F5A"/>
                  </a:solidFill>
                  <a:latin typeface="+mn-ea"/>
                  <a:sym typeface="+mn-ea"/>
                </a:endParaRPr>
              </a:p>
            </p:txBody>
          </p:sp>
        </p:grpSp>
        <p:pic>
          <p:nvPicPr>
            <p:cNvPr id="12" name="图片 11" descr="C:\Users\Ping\Desktop\PPT设计-Smart Card Product Profile\证书\VISA2023.12.jpgVISA2023.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130" y="2597"/>
              <a:ext cx="4395" cy="5685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40" name="组合 39"/>
          <p:cNvGrpSpPr/>
          <p:nvPr/>
        </p:nvGrpSpPr>
        <p:grpSpPr>
          <a:xfrm>
            <a:off x="741045" y="3007995"/>
            <a:ext cx="3534376" cy="2793365"/>
            <a:chOff x="8834" y="1848"/>
            <a:chExt cx="5880" cy="4647"/>
          </a:xfrm>
        </p:grpSpPr>
        <p:sp>
          <p:nvSpPr>
            <p:cNvPr id="29" name="矩形 28"/>
            <p:cNvSpPr/>
            <p:nvPr/>
          </p:nvSpPr>
          <p:spPr>
            <a:xfrm>
              <a:off x="8835" y="1848"/>
              <a:ext cx="5878" cy="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8835" y="5865"/>
              <a:ext cx="5879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834" y="5961"/>
              <a:ext cx="2934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Mastercard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  <p:pic>
          <p:nvPicPr>
            <p:cNvPr id="11" name="图片 10" descr="C:\Users\Ping\Desktop\PPT设计-Smart Card Product Profile\证书\万事达证书2023.4_页面_1.jpg万事达证书2023.4_页面_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82" y="2031"/>
              <a:ext cx="5131" cy="3611"/>
            </a:xfrm>
            <a:prstGeom prst="rect">
              <a:avLst/>
            </a:prstGeom>
            <a:effectLst>
              <a:outerShdw blurRad="152400" sx="102000" sy="102000" algn="ctr" rotWithShape="0">
                <a:prstClr val="black">
                  <a:alpha val="10000"/>
                </a:prstClr>
              </a:outerShdw>
            </a:effectLst>
          </p:spPr>
        </p:pic>
      </p:grpSp>
      <p:grpSp>
        <p:nvGrpSpPr>
          <p:cNvPr id="13" name="组合 12"/>
          <p:cNvGrpSpPr/>
          <p:nvPr/>
        </p:nvGrpSpPr>
        <p:grpSpPr>
          <a:xfrm>
            <a:off x="664845" y="1645920"/>
            <a:ext cx="2904490" cy="699160"/>
            <a:chOff x="7313" y="2483"/>
            <a:chExt cx="4574" cy="1101"/>
          </a:xfrm>
        </p:grpSpPr>
        <p:sp>
          <p:nvSpPr>
            <p:cNvPr id="14" name="文本框 13"/>
            <p:cNvSpPr txBox="1"/>
            <p:nvPr/>
          </p:nvSpPr>
          <p:spPr>
            <a:xfrm>
              <a:off x="7313" y="2483"/>
              <a:ext cx="4574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cap="all">
                  <a:solidFill>
                    <a:srgbClr val="000000"/>
                  </a:solidFill>
                  <a:uFillTx/>
                </a:rPr>
                <a:t>Global Payment Scheme</a:t>
              </a:r>
              <a:endParaRPr lang="zh-CN" altLang="en-US" b="1" cap="all">
                <a:solidFill>
                  <a:srgbClr val="000000"/>
                </a:solidFill>
                <a:uFillTx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478" y="3499"/>
              <a:ext cx="1134" cy="85"/>
            </a:xfrm>
            <a:prstGeom prst="rect">
              <a:avLst/>
            </a:prstGeom>
            <a:solidFill>
              <a:srgbClr val="276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Classic Card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1050" y="1400175"/>
            <a:ext cx="3143250" cy="4410075"/>
            <a:chOff x="1230" y="2205"/>
            <a:chExt cx="4950" cy="6945"/>
          </a:xfrm>
        </p:grpSpPr>
        <p:sp>
          <p:nvSpPr>
            <p:cNvPr id="3" name="矩形 2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80415" y="5471160"/>
            <a:ext cx="3105150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Dual Interface Card</a:t>
            </a:r>
            <a:endParaRPr lang="en-US" altLang="zh-CN" sz="1400" b="1" spc="-100" dirty="0" smtClean="0">
              <a:solidFill>
                <a:srgbClr val="665F5A"/>
              </a:solidFill>
              <a:uFillTx/>
              <a:latin typeface="+mn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52950" y="1400175"/>
            <a:ext cx="3143250" cy="4410075"/>
            <a:chOff x="1230" y="2205"/>
            <a:chExt cx="4950" cy="6945"/>
          </a:xfrm>
        </p:grpSpPr>
        <p:sp>
          <p:nvSpPr>
            <p:cNvPr id="9" name="矩形 8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552950" y="5471160"/>
            <a:ext cx="19526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Contact Card</a:t>
            </a:r>
            <a:endParaRPr lang="en-US" altLang="zh-CN" sz="1400" b="1">
              <a:solidFill>
                <a:srgbClr val="665F5A"/>
              </a:solidFill>
              <a:latin typeface="+mn-ea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325485" y="1400175"/>
            <a:ext cx="3143250" cy="4410075"/>
            <a:chOff x="1230" y="2205"/>
            <a:chExt cx="4950" cy="6945"/>
          </a:xfrm>
        </p:grpSpPr>
        <p:sp>
          <p:nvSpPr>
            <p:cNvPr id="13" name="矩形 12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324850" y="5471160"/>
            <a:ext cx="19526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Contactless Card</a:t>
            </a:r>
            <a:endParaRPr lang="en-US" altLang="zh-CN" sz="1400" b="1">
              <a:solidFill>
                <a:srgbClr val="665F5A"/>
              </a:solidFill>
              <a:latin typeface="+mn-ea"/>
              <a:sym typeface="+mn-ea"/>
            </a:endParaRPr>
          </a:p>
        </p:txBody>
      </p:sp>
      <p:pic>
        <p:nvPicPr>
          <p:cNvPr id="76" name="图片 75" descr="FTSC2010-388-BLNS-Java Card-黄色底"/>
          <p:cNvPicPr>
            <a:picLocks noChangeAspect="1"/>
          </p:cNvPicPr>
          <p:nvPr/>
        </p:nvPicPr>
        <p:blipFill>
          <a:blip r:embed="rId2"/>
          <a:srcRect b="48571"/>
          <a:stretch>
            <a:fillRect/>
          </a:stretch>
        </p:blipFill>
        <p:spPr>
          <a:xfrm>
            <a:off x="903605" y="2571750"/>
            <a:ext cx="2897505" cy="1896745"/>
          </a:xfrm>
          <a:prstGeom prst="rect">
            <a:avLst/>
          </a:prstGeom>
        </p:spPr>
      </p:pic>
      <p:pic>
        <p:nvPicPr>
          <p:cNvPr id="20" name="图片 19" descr="FTSC2009-312-Entrust Datacard-普卡-深色几何图形叠加"/>
          <p:cNvPicPr>
            <a:picLocks noChangeAspect="1"/>
          </p:cNvPicPr>
          <p:nvPr/>
        </p:nvPicPr>
        <p:blipFill>
          <a:blip r:embed="rId3"/>
          <a:srcRect b="46640"/>
          <a:stretch>
            <a:fillRect/>
          </a:stretch>
        </p:blipFill>
        <p:spPr>
          <a:xfrm>
            <a:off x="4636135" y="2563495"/>
            <a:ext cx="2903220" cy="1971675"/>
          </a:xfrm>
          <a:prstGeom prst="rect">
            <a:avLst/>
          </a:prstGeom>
        </p:spPr>
      </p:pic>
      <p:pic>
        <p:nvPicPr>
          <p:cNvPr id="23" name="图片 22" descr="FTSC1908-215-TARJETA EXTREMADURA-普卡-黑色磁条普卡"/>
          <p:cNvPicPr>
            <a:picLocks noChangeAspect="1"/>
          </p:cNvPicPr>
          <p:nvPr/>
        </p:nvPicPr>
        <p:blipFill>
          <a:blip r:embed="rId4"/>
          <a:srcRect b="41811"/>
          <a:stretch>
            <a:fillRect/>
          </a:stretch>
        </p:blipFill>
        <p:spPr>
          <a:xfrm>
            <a:off x="8448040" y="2563495"/>
            <a:ext cx="2915285" cy="215900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1024890" y="2651125"/>
            <a:ext cx="2663190" cy="1670050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4764405" y="2651125"/>
            <a:ext cx="2663190" cy="1670050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8579485" y="2651125"/>
            <a:ext cx="2663190" cy="1670050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Power Card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72160" y="4330065"/>
            <a:ext cx="3255010" cy="400050"/>
          </a:xfrm>
          <a:prstGeom prst="rect">
            <a:avLst/>
          </a:prstGeom>
          <a:solidFill>
            <a:srgbClr val="F1F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848360" y="1485265"/>
            <a:ext cx="10647045" cy="4410075"/>
            <a:chOff x="1215" y="2205"/>
            <a:chExt cx="16767" cy="6945"/>
          </a:xfrm>
        </p:grpSpPr>
        <p:grpSp>
          <p:nvGrpSpPr>
            <p:cNvPr id="61" name="组合 60"/>
            <p:cNvGrpSpPr/>
            <p:nvPr/>
          </p:nvGrpSpPr>
          <p:grpSpPr>
            <a:xfrm>
              <a:off x="1215" y="2205"/>
              <a:ext cx="4950" cy="6945"/>
              <a:chOff x="1230" y="2205"/>
              <a:chExt cx="4950" cy="6945"/>
            </a:xfrm>
          </p:grpSpPr>
          <p:sp>
            <p:nvSpPr>
              <p:cNvPr id="62" name="矩形 61"/>
              <p:cNvSpPr/>
              <p:nvPr/>
            </p:nvSpPr>
            <p:spPr>
              <a:xfrm>
                <a:off x="1230" y="2205"/>
                <a:ext cx="4950" cy="6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69900" sx="105000" sy="105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230" y="8520"/>
                <a:ext cx="4951" cy="630"/>
              </a:xfrm>
              <a:prstGeom prst="rect">
                <a:avLst/>
              </a:prstGeom>
              <a:solidFill>
                <a:srgbClr val="F1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4" name="文本框 63"/>
            <p:cNvSpPr txBox="1"/>
            <p:nvPr/>
          </p:nvSpPr>
          <p:spPr>
            <a:xfrm>
              <a:off x="1215" y="8616"/>
              <a:ext cx="4074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OTP Card &amp; Mini OTP Card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7125" y="2205"/>
              <a:ext cx="4950" cy="6945"/>
              <a:chOff x="1230" y="2205"/>
              <a:chExt cx="4950" cy="6945"/>
            </a:xfrm>
          </p:grpSpPr>
          <p:sp>
            <p:nvSpPr>
              <p:cNvPr id="66" name="矩形 65"/>
              <p:cNvSpPr/>
              <p:nvPr/>
            </p:nvSpPr>
            <p:spPr>
              <a:xfrm>
                <a:off x="1230" y="2205"/>
                <a:ext cx="4950" cy="6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69900" sx="105000" sy="105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1230" y="8520"/>
                <a:ext cx="4951" cy="630"/>
              </a:xfrm>
              <a:prstGeom prst="rect">
                <a:avLst/>
              </a:prstGeom>
              <a:solidFill>
                <a:srgbClr val="F1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8" name="文本框 67"/>
            <p:cNvSpPr txBox="1"/>
            <p:nvPr/>
          </p:nvSpPr>
          <p:spPr>
            <a:xfrm>
              <a:off x="7125" y="8616"/>
              <a:ext cx="3075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CBDC Card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3032" y="2205"/>
              <a:ext cx="4950" cy="6945"/>
              <a:chOff x="1230" y="2205"/>
              <a:chExt cx="4950" cy="6945"/>
            </a:xfrm>
          </p:grpSpPr>
          <p:sp>
            <p:nvSpPr>
              <p:cNvPr id="70" name="矩形 69"/>
              <p:cNvSpPr/>
              <p:nvPr/>
            </p:nvSpPr>
            <p:spPr>
              <a:xfrm>
                <a:off x="1230" y="2205"/>
                <a:ext cx="4950" cy="6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69900" sx="105000" sy="105000" algn="ctr" rotWithShape="0">
                  <a:prstClr val="black">
                    <a:alpha val="1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230" y="8520"/>
                <a:ext cx="4951" cy="630"/>
              </a:xfrm>
              <a:prstGeom prst="rect">
                <a:avLst/>
              </a:prstGeom>
              <a:solidFill>
                <a:srgbClr val="F1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72" name="文本框 71"/>
            <p:cNvSpPr txBox="1"/>
            <p:nvPr/>
          </p:nvSpPr>
          <p:spPr>
            <a:xfrm>
              <a:off x="13032" y="8616"/>
              <a:ext cx="4289" cy="53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>
                  <a:solidFill>
                    <a:srgbClr val="665F5A"/>
                  </a:solidFill>
                  <a:latin typeface="+mn-ea"/>
                  <a:sym typeface="+mn-ea"/>
                </a:rPr>
                <a:t>Fingerprint Card</a:t>
              </a:r>
              <a:endParaRPr lang="en-US" altLang="zh-CN" sz="1400" b="1">
                <a:solidFill>
                  <a:srgbClr val="665F5A"/>
                </a:solidFill>
                <a:latin typeface="+mn-ea"/>
                <a:sym typeface="+mn-ea"/>
              </a:endParaRPr>
            </a:p>
          </p:txBody>
        </p:sp>
      </p:grpSp>
      <p:pic>
        <p:nvPicPr>
          <p:cNvPr id="2" name="图片 1" descr="FTSC1901-003-KB Bank-VC-200E_V020_V1.6-黄底钥匙"/>
          <p:cNvPicPr>
            <a:picLocks noChangeAspect="1"/>
          </p:cNvPicPr>
          <p:nvPr/>
        </p:nvPicPr>
        <p:blipFill>
          <a:blip r:embed="rId2"/>
          <a:srcRect r="49059"/>
          <a:stretch>
            <a:fillRect/>
          </a:stretch>
        </p:blipFill>
        <p:spPr>
          <a:xfrm>
            <a:off x="974090" y="1863884"/>
            <a:ext cx="2851150" cy="1824990"/>
          </a:xfrm>
          <a:prstGeom prst="rect">
            <a:avLst/>
          </a:prstGeom>
          <a:effectLst/>
        </p:spPr>
      </p:pic>
      <p:pic>
        <p:nvPicPr>
          <p:cNvPr id="46" name="图片 45" descr="3"/>
          <p:cNvPicPr>
            <a:picLocks noChangeAspect="1"/>
          </p:cNvPicPr>
          <p:nvPr/>
        </p:nvPicPr>
        <p:blipFill>
          <a:blip r:embed="rId3"/>
          <a:srcRect r="49311"/>
          <a:stretch>
            <a:fillRect/>
          </a:stretch>
        </p:blipFill>
        <p:spPr>
          <a:xfrm>
            <a:off x="8518525" y="2747486"/>
            <a:ext cx="2759710" cy="1774825"/>
          </a:xfrm>
          <a:prstGeom prst="rect">
            <a:avLst/>
          </a:prstGeom>
          <a:effectLst/>
        </p:spPr>
      </p:pic>
      <p:pic>
        <p:nvPicPr>
          <p:cNvPr id="48" name="图片 47" descr="CBD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75" y="2803049"/>
            <a:ext cx="2634615" cy="1663700"/>
          </a:xfrm>
          <a:prstGeom prst="rect">
            <a:avLst/>
          </a:prstGeom>
          <a:effectLst/>
        </p:spPr>
      </p:pic>
      <p:pic>
        <p:nvPicPr>
          <p:cNvPr id="74" name="图片 73" descr="FTSC2007-236-NH-MiniVC-200L_V035-深蓝底小鸟"/>
          <p:cNvPicPr>
            <a:picLocks noChangeAspect="1"/>
          </p:cNvPicPr>
          <p:nvPr/>
        </p:nvPicPr>
        <p:blipFill>
          <a:blip r:embed="rId5"/>
          <a:srcRect r="49129"/>
          <a:stretch>
            <a:fillRect/>
          </a:stretch>
        </p:blipFill>
        <p:spPr>
          <a:xfrm>
            <a:off x="1332230" y="3841115"/>
            <a:ext cx="2179320" cy="1344930"/>
          </a:xfrm>
          <a:prstGeom prst="rect">
            <a:avLst/>
          </a:prstGeom>
          <a:effectLst/>
        </p:spPr>
      </p:pic>
      <p:sp>
        <p:nvSpPr>
          <p:cNvPr id="77" name="圆角矩形 76"/>
          <p:cNvSpPr/>
          <p:nvPr/>
        </p:nvSpPr>
        <p:spPr>
          <a:xfrm>
            <a:off x="1085215" y="1938655"/>
            <a:ext cx="2647315" cy="1670050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圆角矩形 77"/>
          <p:cNvSpPr/>
          <p:nvPr/>
        </p:nvSpPr>
        <p:spPr>
          <a:xfrm>
            <a:off x="4848225" y="2796540"/>
            <a:ext cx="2647315" cy="1670050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圆角矩形 78"/>
          <p:cNvSpPr/>
          <p:nvPr/>
        </p:nvSpPr>
        <p:spPr>
          <a:xfrm>
            <a:off x="8631555" y="2825115"/>
            <a:ext cx="2568575" cy="1619885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0" name="圆角矩形 79"/>
          <p:cNvSpPr/>
          <p:nvPr/>
        </p:nvSpPr>
        <p:spPr>
          <a:xfrm>
            <a:off x="1386205" y="3910965"/>
            <a:ext cx="2049145" cy="1207135"/>
          </a:xfrm>
          <a:prstGeom prst="roundRect">
            <a:avLst>
              <a:gd name="adj" fmla="val 528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Module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15975" y="2629535"/>
            <a:ext cx="5180330" cy="1931670"/>
            <a:chOff x="1785" y="3321"/>
            <a:chExt cx="8158" cy="3042"/>
          </a:xfrm>
        </p:grpSpPr>
        <p:sp>
          <p:nvSpPr>
            <p:cNvPr id="21" name="文本框 20"/>
            <p:cNvSpPr txBox="1"/>
            <p:nvPr/>
          </p:nvSpPr>
          <p:spPr>
            <a:xfrm>
              <a:off x="1965" y="3321"/>
              <a:ext cx="7979" cy="30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lang="zh-CN" altLang="en-US" b="1" dirty="0">
                  <a:sym typeface="+mn-ea"/>
                </a:rPr>
                <a:t>Contact </a:t>
              </a:r>
              <a:r>
                <a:rPr lang="en-US" altLang="zh-CN" b="1" dirty="0">
                  <a:sym typeface="+mn-ea"/>
                </a:rPr>
                <a:t>M</a:t>
              </a:r>
              <a:r>
                <a:rPr lang="zh-CN" altLang="en-US" b="1" dirty="0">
                  <a:sym typeface="+mn-ea"/>
                </a:rPr>
                <a:t>odule</a:t>
              </a:r>
              <a:endParaRPr lang="zh-CN" altLang="en-US" b="1" dirty="0">
                <a:sym typeface="+mn-ea"/>
              </a:endParaRPr>
            </a:p>
            <a:p>
              <a:pPr indent="0" fontAlgn="auto">
                <a:lnSpc>
                  <a:spcPct val="200000"/>
                </a:lnSpc>
              </a:pPr>
              <a:r>
                <a:rPr lang="zh-CN" altLang="en-US" b="1"/>
                <a:t>Contactless </a:t>
              </a:r>
              <a:r>
                <a:rPr lang="en-US" altLang="zh-CN" b="1"/>
                <a:t>M</a:t>
              </a:r>
              <a:r>
                <a:rPr lang="zh-CN" altLang="en-US" b="1"/>
                <a:t>odule</a:t>
              </a:r>
              <a:endParaRPr lang="zh-CN" altLang="en-US" b="1"/>
            </a:p>
            <a:p>
              <a:pPr indent="0" fontAlgn="auto">
                <a:lnSpc>
                  <a:spcPct val="200000"/>
                </a:lnSpc>
              </a:pPr>
              <a:r>
                <a:rPr lang="zh-CN" altLang="en-US" b="1"/>
                <a:t>Dual Interface </a:t>
              </a:r>
              <a:r>
                <a:rPr lang="en-US" altLang="zh-CN" b="1"/>
                <a:t>M</a:t>
              </a:r>
              <a:r>
                <a:rPr lang="zh-CN" altLang="en-US" b="1"/>
                <a:t>odule</a:t>
              </a:r>
              <a:endParaRPr lang="zh-CN" altLang="en-US" b="1"/>
            </a:p>
          </p:txBody>
        </p:sp>
        <p:sp>
          <p:nvSpPr>
            <p:cNvPr id="22" name="矩形 21"/>
            <p:cNvSpPr/>
            <p:nvPr/>
          </p:nvSpPr>
          <p:spPr>
            <a:xfrm>
              <a:off x="1785" y="381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1785" y="467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785" y="5530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8" name="图片 27" descr="未标题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00" y="1778635"/>
            <a:ext cx="5453380" cy="3430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Application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1050" y="1400175"/>
            <a:ext cx="3143250" cy="4410075"/>
            <a:chOff x="1230" y="2205"/>
            <a:chExt cx="4950" cy="6945"/>
          </a:xfrm>
        </p:grpSpPr>
        <p:sp>
          <p:nvSpPr>
            <p:cNvPr id="3" name="矩形 2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80415" y="5471160"/>
            <a:ext cx="19526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Payment</a:t>
            </a:r>
            <a:endParaRPr lang="en-US" altLang="zh-CN" sz="1400" b="1">
              <a:solidFill>
                <a:srgbClr val="665F5A"/>
              </a:solidFill>
              <a:latin typeface="+mn-ea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552950" y="1400175"/>
            <a:ext cx="3143250" cy="4410075"/>
            <a:chOff x="1230" y="2205"/>
            <a:chExt cx="4950" cy="6945"/>
          </a:xfrm>
        </p:grpSpPr>
        <p:sp>
          <p:nvSpPr>
            <p:cNvPr id="9" name="矩形 8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552950" y="5471160"/>
            <a:ext cx="19526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Government</a:t>
            </a:r>
            <a:endParaRPr lang="en-US" altLang="zh-CN" sz="1400" b="1">
              <a:solidFill>
                <a:srgbClr val="665F5A"/>
              </a:solidFill>
              <a:latin typeface="+mn-ea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325485" y="1400175"/>
            <a:ext cx="3143250" cy="4410075"/>
            <a:chOff x="1230" y="2205"/>
            <a:chExt cx="4950" cy="6945"/>
          </a:xfrm>
        </p:grpSpPr>
        <p:sp>
          <p:nvSpPr>
            <p:cNvPr id="13" name="矩形 12"/>
            <p:cNvSpPr/>
            <p:nvPr/>
          </p:nvSpPr>
          <p:spPr>
            <a:xfrm>
              <a:off x="1230" y="2205"/>
              <a:ext cx="4950" cy="6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69900" sx="105000" sy="105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230" y="8520"/>
              <a:ext cx="4951" cy="630"/>
            </a:xfrm>
            <a:prstGeom prst="rect">
              <a:avLst/>
            </a:prstGeom>
            <a:solidFill>
              <a:srgbClr val="F1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324850" y="5471160"/>
            <a:ext cx="19526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665F5A"/>
                </a:solidFill>
                <a:latin typeface="+mn-ea"/>
                <a:sym typeface="+mn-ea"/>
              </a:rPr>
              <a:t>Enterprise</a:t>
            </a:r>
            <a:endParaRPr lang="en-US" altLang="zh-CN" sz="1400" b="1">
              <a:solidFill>
                <a:srgbClr val="665F5A"/>
              </a:solidFill>
              <a:latin typeface="+mn-ea"/>
              <a:sym typeface="+mn-ea"/>
            </a:endParaRPr>
          </a:p>
        </p:txBody>
      </p:sp>
      <p:pic>
        <p:nvPicPr>
          <p:cNvPr id="16" name="图片 15" descr="普卡 正面 Mas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0" y="1694815"/>
            <a:ext cx="2605405" cy="165798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60" y="3475990"/>
            <a:ext cx="2606040" cy="1658620"/>
          </a:xfrm>
          <a:prstGeom prst="rect">
            <a:avLst/>
          </a:prstGeom>
        </p:spPr>
      </p:pic>
      <p:pic>
        <p:nvPicPr>
          <p:cNvPr id="18" name="图片 17" descr="图层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780" y="1701165"/>
            <a:ext cx="2552700" cy="1651635"/>
          </a:xfrm>
          <a:prstGeom prst="rect">
            <a:avLst/>
          </a:prstGeom>
        </p:spPr>
      </p:pic>
      <p:pic>
        <p:nvPicPr>
          <p:cNvPr id="19" name="图片 18" descr="VC-N200E_V025 V026、VC-200E_V020 V022 V050、EC-200E_E013 E055 新版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220" y="3475990"/>
            <a:ext cx="2574925" cy="1638935"/>
          </a:xfrm>
          <a:prstGeom prst="rect">
            <a:avLst/>
          </a:prstGeom>
        </p:spPr>
      </p:pic>
      <p:pic>
        <p:nvPicPr>
          <p:cNvPr id="20" name="图片 19" descr="FTSC2112-247-温州蓝天能源-ZENCARD-蓝绿色卡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695" y="1694815"/>
            <a:ext cx="2573020" cy="3276600"/>
          </a:xfrm>
          <a:prstGeom prst="rect">
            <a:avLst/>
          </a:prstGeom>
        </p:spPr>
      </p:pic>
      <p:pic>
        <p:nvPicPr>
          <p:cNvPr id="21" name="图片 20" descr="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132570" y="3112770"/>
            <a:ext cx="1487805" cy="2358390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1084580" y="1758950"/>
            <a:ext cx="2416810" cy="1520825"/>
          </a:xfrm>
          <a:prstGeom prst="roundRect">
            <a:avLst>
              <a:gd name="adj" fmla="val 697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1083945" y="3548380"/>
            <a:ext cx="2403475" cy="1520825"/>
          </a:xfrm>
          <a:prstGeom prst="roundRect">
            <a:avLst>
              <a:gd name="adj" fmla="val 697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4879975" y="1741805"/>
            <a:ext cx="2403475" cy="1520825"/>
          </a:xfrm>
          <a:prstGeom prst="roundRect">
            <a:avLst>
              <a:gd name="adj" fmla="val 697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4901565" y="3548380"/>
            <a:ext cx="2381885" cy="1496060"/>
          </a:xfrm>
          <a:prstGeom prst="roundRect">
            <a:avLst>
              <a:gd name="adj" fmla="val 697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8716645" y="1760855"/>
            <a:ext cx="2359025" cy="1503680"/>
          </a:xfrm>
          <a:prstGeom prst="roundRect">
            <a:avLst>
              <a:gd name="adj" fmla="val 6972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712200" y="3538855"/>
            <a:ext cx="2338070" cy="1496060"/>
          </a:xfrm>
          <a:prstGeom prst="roundRect">
            <a:avLst>
              <a:gd name="adj" fmla="val 428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ym typeface="+mn-ea"/>
              </a:rPr>
              <a:t>SMARTCARD PRODUCTS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Card Body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pic>
        <p:nvPicPr>
          <p:cNvPr id="2" name="图片 1" descr="C:\Users\Ping\Desktop\图片5.png图片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298690" y="889000"/>
            <a:ext cx="3829050" cy="2426970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10000"/>
              </a:prstClr>
            </a:outerShdw>
          </a:effectLst>
        </p:spPr>
      </p:pic>
      <p:grpSp>
        <p:nvGrpSpPr>
          <p:cNvPr id="18" name="组合 17"/>
          <p:cNvGrpSpPr/>
          <p:nvPr/>
        </p:nvGrpSpPr>
        <p:grpSpPr>
          <a:xfrm>
            <a:off x="704850" y="1445260"/>
            <a:ext cx="6332855" cy="1779270"/>
            <a:chOff x="1110" y="2276"/>
            <a:chExt cx="9973" cy="2802"/>
          </a:xfrm>
        </p:grpSpPr>
        <p:sp>
          <p:nvSpPr>
            <p:cNvPr id="3" name="文本框 2"/>
            <p:cNvSpPr txBox="1"/>
            <p:nvPr/>
          </p:nvSpPr>
          <p:spPr>
            <a:xfrm>
              <a:off x="1485" y="2841"/>
              <a:ext cx="3519" cy="22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lang="zh-CN" altLang="en-US" b="1" dirty="0">
                  <a:sym typeface="+mn-ea"/>
                </a:rPr>
                <a:t>Ceramic Card</a:t>
              </a:r>
              <a:endParaRPr lang="zh-CN" altLang="en-US" b="1" dirty="0"/>
            </a:p>
            <a:p>
              <a:pPr indent="0" fontAlgn="auto">
                <a:lnSpc>
                  <a:spcPct val="200000"/>
                </a:lnSpc>
              </a:pPr>
              <a:r>
                <a:rPr lang="zh-CN" altLang="en-US" b="1" dirty="0" smtClean="0">
                  <a:sym typeface="+mn-ea"/>
                </a:rPr>
                <a:t>Color</a:t>
              </a:r>
              <a:r>
                <a:rPr lang="en-US" altLang="zh-CN" b="1" dirty="0" smtClean="0">
                  <a:sym typeface="+mn-ea"/>
                </a:rPr>
                <a:t> Core</a:t>
              </a:r>
              <a:r>
                <a:rPr lang="zh-CN" altLang="en-US" b="1" dirty="0" smtClean="0">
                  <a:sym typeface="+mn-ea"/>
                </a:rPr>
                <a:t> </a:t>
              </a:r>
              <a:r>
                <a:rPr lang="en-US" altLang="zh-CN" b="1" dirty="0">
                  <a:sym typeface="+mn-ea"/>
                </a:rPr>
                <a:t>Card</a:t>
              </a:r>
              <a:endParaRPr lang="zh-CN" altLang="en-US" b="1"/>
            </a:p>
          </p:txBody>
        </p:sp>
        <p:sp>
          <p:nvSpPr>
            <p:cNvPr id="6" name="矩形 5"/>
            <p:cNvSpPr/>
            <p:nvPr/>
          </p:nvSpPr>
          <p:spPr>
            <a:xfrm>
              <a:off x="1305" y="333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305" y="419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5867" y="3338"/>
              <a:ext cx="84" cy="1142"/>
              <a:chOff x="1505" y="3586"/>
              <a:chExt cx="84" cy="1142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05" y="3586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505" y="4446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110" y="2276"/>
              <a:ext cx="96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000" b="1">
                  <a:solidFill>
                    <a:srgbClr val="2C68B1"/>
                  </a:solidFill>
                  <a:sym typeface="+mn-ea"/>
                </a:rPr>
                <a:t>Classic Card</a:t>
              </a:r>
              <a:endParaRPr lang="zh-CN" altLang="en-US" sz="2000" b="1">
                <a:solidFill>
                  <a:srgbClr val="2C68B1"/>
                </a:solidFill>
                <a:sym typeface="+mn-ea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045" y="2824"/>
              <a:ext cx="5038" cy="22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lang="zh-CN" altLang="en-US" b="1" dirty="0">
                  <a:sym typeface="+mn-ea"/>
                </a:rPr>
                <a:t>Transparen </a:t>
              </a:r>
              <a:r>
                <a:rPr lang="en-US" altLang="zh-CN" b="1" dirty="0">
                  <a:sym typeface="+mn-ea"/>
                </a:rPr>
                <a:t>C</a:t>
              </a:r>
              <a:r>
                <a:rPr lang="zh-CN" altLang="en-US" b="1" dirty="0">
                  <a:sym typeface="+mn-ea"/>
                </a:rPr>
                <a:t>ard</a:t>
              </a:r>
              <a:endParaRPr lang="zh-CN" altLang="en-US" b="1" dirty="0">
                <a:sym typeface="+mn-ea"/>
              </a:endParaRPr>
            </a:p>
            <a:p>
              <a:pPr indent="0" fontAlgn="auto">
                <a:lnSpc>
                  <a:spcPct val="200000"/>
                </a:lnSpc>
              </a:pPr>
              <a:r>
                <a:rPr b="1" dirty="0">
                  <a:sym typeface="+mn-ea"/>
                </a:rPr>
                <a:t>Metal Sticker</a:t>
              </a:r>
              <a:r>
                <a:rPr lang="en-US" b="1" dirty="0">
                  <a:sym typeface="+mn-ea"/>
                </a:rPr>
                <a:t> C</a:t>
              </a:r>
              <a:r>
                <a:rPr b="1" dirty="0">
                  <a:sym typeface="+mn-ea"/>
                </a:rPr>
                <a:t>ard</a:t>
              </a:r>
              <a:endParaRPr b="1" dirty="0"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04850" y="4022725"/>
            <a:ext cx="6332855" cy="1791970"/>
            <a:chOff x="1110" y="2256"/>
            <a:chExt cx="9973" cy="2822"/>
          </a:xfrm>
        </p:grpSpPr>
        <p:sp>
          <p:nvSpPr>
            <p:cNvPr id="20" name="文本框 19"/>
            <p:cNvSpPr txBox="1"/>
            <p:nvPr/>
          </p:nvSpPr>
          <p:spPr>
            <a:xfrm>
              <a:off x="1485" y="2841"/>
              <a:ext cx="3519" cy="22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lang="en-US" altLang="zh-CN" b="1" dirty="0">
                  <a:sym typeface="+mn-ea"/>
                </a:rPr>
                <a:t>OTP</a:t>
              </a:r>
              <a:r>
                <a:rPr lang="zh-CN" altLang="en-US" b="1" dirty="0">
                  <a:sym typeface="+mn-ea"/>
                </a:rPr>
                <a:t> Card</a:t>
              </a:r>
              <a:endParaRPr lang="zh-CN" altLang="en-US" b="1" dirty="0"/>
            </a:p>
            <a:p>
              <a:pPr indent="0" fontAlgn="auto">
                <a:lnSpc>
                  <a:spcPct val="200000"/>
                </a:lnSpc>
              </a:pPr>
              <a:r>
                <a:rPr lang="en-US" b="1" dirty="0">
                  <a:sym typeface="+mn-ea"/>
                </a:rPr>
                <a:t>Fingerprint C</a:t>
              </a:r>
              <a:r>
                <a:rPr b="1" dirty="0">
                  <a:sym typeface="+mn-ea"/>
                </a:rPr>
                <a:t>ard</a:t>
              </a:r>
              <a:endParaRPr lang="zh-CN" altLang="en-US" b="1"/>
            </a:p>
          </p:txBody>
        </p:sp>
        <p:sp>
          <p:nvSpPr>
            <p:cNvPr id="21" name="矩形 20"/>
            <p:cNvSpPr/>
            <p:nvPr/>
          </p:nvSpPr>
          <p:spPr>
            <a:xfrm>
              <a:off x="1305" y="333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305" y="4198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3" name="组合 22"/>
            <p:cNvGrpSpPr/>
            <p:nvPr/>
          </p:nvGrpSpPr>
          <p:grpSpPr>
            <a:xfrm rot="0">
              <a:off x="5867" y="3338"/>
              <a:ext cx="84" cy="1142"/>
              <a:chOff x="1505" y="3586"/>
              <a:chExt cx="84" cy="1142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505" y="3586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05" y="4446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6" name="文本框 25"/>
            <p:cNvSpPr txBox="1"/>
            <p:nvPr/>
          </p:nvSpPr>
          <p:spPr>
            <a:xfrm>
              <a:off x="1110" y="2256"/>
              <a:ext cx="96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000" b="1">
                  <a:solidFill>
                    <a:srgbClr val="2C68B1"/>
                  </a:solidFill>
                  <a:sym typeface="+mn-ea"/>
                </a:rPr>
                <a:t>Power</a:t>
              </a:r>
              <a:r>
                <a:rPr lang="zh-CN" altLang="en-US" sz="2000" b="1">
                  <a:solidFill>
                    <a:srgbClr val="2C68B1"/>
                  </a:solidFill>
                  <a:sym typeface="+mn-ea"/>
                </a:rPr>
                <a:t> Card</a:t>
              </a:r>
              <a:endParaRPr lang="zh-CN" altLang="en-US" sz="2000" b="1">
                <a:solidFill>
                  <a:srgbClr val="2C68B1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045" y="2824"/>
              <a:ext cx="5038" cy="22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b="1" dirty="0">
                  <a:sym typeface="+mn-ea"/>
                </a:rPr>
                <a:t>Bluetooth </a:t>
              </a:r>
              <a:r>
                <a:rPr lang="en-US" b="1" dirty="0">
                  <a:sym typeface="+mn-ea"/>
                </a:rPr>
                <a:t>C</a:t>
              </a:r>
              <a:r>
                <a:rPr b="1" dirty="0">
                  <a:sym typeface="+mn-ea"/>
                </a:rPr>
                <a:t>ard</a:t>
              </a:r>
              <a:endParaRPr b="1" dirty="0">
                <a:sym typeface="+mn-ea"/>
              </a:endParaRPr>
            </a:p>
            <a:p>
              <a:pPr indent="0" fontAlgn="auto">
                <a:lnSpc>
                  <a:spcPct val="200000"/>
                </a:lnSpc>
              </a:pPr>
              <a:r>
                <a:rPr lang="en-US" b="1" dirty="0">
                  <a:sym typeface="+mn-ea"/>
                </a:rPr>
                <a:t>CBDC Card </a:t>
              </a:r>
              <a:endParaRPr lang="en-US" b="1" dirty="0">
                <a:sym typeface="+mn-ea"/>
              </a:endParaRPr>
            </a:p>
          </p:txBody>
        </p:sp>
      </p:grpSp>
      <p:pic>
        <p:nvPicPr>
          <p:cNvPr id="29" name="图片 28" descr="C:\Users\Ping\Desktop\FTSC2110-184-CBDC样卡-D012 V1.0-黑底金纹.pngFTSC2110-184-CBDC样卡-D012 V1.0-黑底金纹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53593" y="3536950"/>
            <a:ext cx="4175760" cy="531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Ping\Desktop\卡PPT\BG-10.jpgBG-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9860" y="1790065"/>
            <a:ext cx="5772150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00"/>
              </a:lnSpc>
            </a:pPr>
            <a:r>
              <a:rPr lang="en-US" altLang="zh-CN" sz="5000" b="1" cap="all">
                <a:solidFill>
                  <a:schemeClr val="tx1"/>
                </a:solidFill>
                <a:uFillTx/>
              </a:rPr>
              <a:t>Fingerprint Card</a:t>
            </a:r>
            <a:endParaRPr lang="en-US" altLang="zh-CN" sz="5000" b="1" cap="all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cap="all">
                <a:solidFill>
                  <a:schemeClr val="tx1"/>
                </a:solidFill>
                <a:uFillTx/>
              </a:rPr>
              <a:t>Power</a:t>
            </a:r>
            <a:r>
              <a:rPr lang="en-US" altLang="zh-CN" sz="1400" cap="all">
                <a:solidFill>
                  <a:schemeClr val="tx1"/>
                </a:solidFill>
                <a:uFillTx/>
              </a:rPr>
              <a:t> Card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19150" y="2206625"/>
            <a:ext cx="5901690" cy="3175635"/>
            <a:chOff x="1305" y="2552"/>
            <a:chExt cx="9294" cy="5001"/>
          </a:xfrm>
        </p:grpSpPr>
        <p:sp>
          <p:nvSpPr>
            <p:cNvPr id="3" name="文本框 2"/>
            <p:cNvSpPr txBox="1"/>
            <p:nvPr/>
          </p:nvSpPr>
          <p:spPr>
            <a:xfrm>
              <a:off x="1485" y="2552"/>
              <a:ext cx="9114" cy="500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fontAlgn="auto">
                <a:lnSpc>
                  <a:spcPct val="200000"/>
                </a:lnSpc>
              </a:pPr>
              <a:r>
                <a:rPr lang="zh-CN" altLang="en-US" sz="1400" b="1" dirty="0">
                  <a:sym typeface="+mn-ea"/>
                </a:rPr>
                <a:t>Biometric Image Capture</a:t>
              </a:r>
              <a:endParaRPr lang="zh-CN" altLang="en-US" sz="1400" b="1" dirty="0">
                <a:sym typeface="+mn-ea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zh-CN" altLang="en-US" sz="1400" b="1" dirty="0">
                  <a:sym typeface="+mn-ea"/>
                </a:rPr>
                <a:t>(Enrollment / Veriﬁcation)</a:t>
              </a:r>
              <a:endParaRPr lang="zh-CN" altLang="en-US" sz="1400" b="1" dirty="0">
                <a:sym typeface="+mn-ea"/>
              </a:endParaRPr>
            </a:p>
            <a:p>
              <a:pPr indent="0" fontAlgn="auto">
                <a:lnSpc>
                  <a:spcPct val="200000"/>
                </a:lnSpc>
              </a:pPr>
              <a:r>
                <a:rPr lang="zh-CN" altLang="en-US" sz="1400" b="1"/>
                <a:t>Image Feature Extraction</a:t>
              </a:r>
              <a:endParaRPr lang="zh-CN" altLang="en-US" sz="1400" b="1"/>
            </a:p>
            <a:p>
              <a:pPr indent="0" fontAlgn="auto">
                <a:lnSpc>
                  <a:spcPct val="200000"/>
                </a:lnSpc>
              </a:pPr>
              <a:r>
                <a:rPr lang="zh-CN" altLang="en-US" sz="1400" b="1"/>
                <a:t>Secure Template Storage</a:t>
              </a:r>
              <a:endParaRPr lang="zh-CN" altLang="en-US" sz="1400" b="1"/>
            </a:p>
            <a:p>
              <a:pPr indent="0" fontAlgn="auto">
                <a:lnSpc>
                  <a:spcPct val="200000"/>
                </a:lnSpc>
              </a:pPr>
              <a:r>
                <a:rPr lang="zh-CN" altLang="en-US" sz="1400" b="1"/>
                <a:t>Matching on SE</a:t>
              </a:r>
              <a:endParaRPr lang="zh-CN" altLang="en-US" sz="1400" b="1"/>
            </a:p>
          </p:txBody>
        </p:sp>
        <p:sp>
          <p:nvSpPr>
            <p:cNvPr id="6" name="矩形 5"/>
            <p:cNvSpPr/>
            <p:nvPr/>
          </p:nvSpPr>
          <p:spPr>
            <a:xfrm>
              <a:off x="1305" y="2936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305" y="3921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305" y="4624"/>
              <a:ext cx="85" cy="937"/>
              <a:chOff x="1505" y="3460"/>
              <a:chExt cx="85" cy="937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1505" y="3460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505" y="4114"/>
                <a:ext cx="85" cy="283"/>
              </a:xfrm>
              <a:prstGeom prst="rect">
                <a:avLst/>
              </a:prstGeom>
              <a:solidFill>
                <a:srgbClr val="2C68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676275" y="1490345"/>
            <a:ext cx="5635625" cy="1067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sym typeface="+mn-ea"/>
              </a:rPr>
              <a:t>FEITIAN Fingerprint Card is a Smart Card embedded with biometric sensor and a secure element.</a:t>
            </a:r>
            <a:endParaRPr lang="zh-CN" altLang="en-US" sz="1400" dirty="0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0720" y="4560570"/>
            <a:ext cx="564515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sym typeface="+mn-ea"/>
              </a:rPr>
              <a:t>These functions are performed within the card. The fingerprint data never leaves the card.</a:t>
            </a:r>
            <a:endParaRPr lang="zh-CN" altLang="en-US" sz="1400" dirty="0"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6750" y="5416550"/>
            <a:ext cx="542861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1400" dirty="0">
                <a:sym typeface="+mn-ea"/>
              </a:rPr>
              <a:t>FEITIAN Fingerprint Card is the perfect combination of portability and security for payment and access control.</a:t>
            </a:r>
            <a:endParaRPr lang="zh-CN" altLang="en-US" sz="1400" dirty="0">
              <a:sym typeface="+mn-ea"/>
            </a:endParaRPr>
          </a:p>
        </p:txBody>
      </p:sp>
      <p:pic>
        <p:nvPicPr>
          <p:cNvPr id="20" name="图片 19" descr="未标题-10"/>
          <p:cNvPicPr>
            <a:picLocks noChangeAspect="1"/>
          </p:cNvPicPr>
          <p:nvPr/>
        </p:nvPicPr>
        <p:blipFill>
          <a:blip r:embed="rId2"/>
          <a:srcRect l="36764" b="53705"/>
          <a:stretch>
            <a:fillRect/>
          </a:stretch>
        </p:blipFill>
        <p:spPr>
          <a:xfrm>
            <a:off x="6599555" y="-316865"/>
            <a:ext cx="5592445" cy="573341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</p:pic>
      <p:pic>
        <p:nvPicPr>
          <p:cNvPr id="22" name="图片 21" descr="444_画板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95" y="3229610"/>
            <a:ext cx="6631305" cy="372046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23" name="文本框 22"/>
          <p:cNvSpPr txBox="1"/>
          <p:nvPr/>
        </p:nvSpPr>
        <p:spPr>
          <a:xfrm>
            <a:off x="8783320" y="2206625"/>
            <a:ext cx="12249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00" b="1"/>
              <a:t>SECURE</a:t>
            </a:r>
            <a:endParaRPr lang="zh-CN" altLang="en-US" sz="1300" b="1"/>
          </a:p>
          <a:p>
            <a:r>
              <a:rPr lang="zh-CN" altLang="en-US" sz="1300" b="1"/>
              <a:t>PAYMENT</a:t>
            </a:r>
            <a:endParaRPr lang="zh-CN" altLang="en-US" sz="1300" b="1"/>
          </a:p>
        </p:txBody>
      </p:sp>
      <p:sp>
        <p:nvSpPr>
          <p:cNvPr id="24" name="文本框 23"/>
          <p:cNvSpPr txBox="1"/>
          <p:nvPr/>
        </p:nvSpPr>
        <p:spPr>
          <a:xfrm>
            <a:off x="10678160" y="5750560"/>
            <a:ext cx="122491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00" b="1"/>
              <a:t>ACCESS</a:t>
            </a:r>
            <a:endParaRPr lang="zh-CN" altLang="en-US" sz="1300" b="1"/>
          </a:p>
          <a:p>
            <a:r>
              <a:rPr lang="zh-CN" altLang="en-US" sz="1300" b="1"/>
              <a:t>CONTROL</a:t>
            </a:r>
            <a:endParaRPr lang="zh-CN" altLang="en-US" sz="1300" b="1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2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9860" y="1790065"/>
            <a:ext cx="5772150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ABOUT</a:t>
            </a:r>
            <a:endParaRPr lang="en-US" altLang="zh-CN" sz="5000" b="1">
              <a:solidFill>
                <a:schemeClr val="tx1"/>
              </a:solidFill>
              <a:uFillTx/>
            </a:endParaRPr>
          </a:p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FEITIAN</a:t>
            </a:r>
            <a:endParaRPr lang="en-US" altLang="zh-CN" sz="5000" b="1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cap="all">
                <a:solidFill>
                  <a:schemeClr val="tx1"/>
                </a:solidFill>
                <a:uFillTx/>
                <a:sym typeface="+mn-ea"/>
              </a:rPr>
              <a:t>Power</a:t>
            </a:r>
            <a:r>
              <a:rPr lang="en-US" altLang="zh-CN" sz="1400" cap="all">
                <a:solidFill>
                  <a:schemeClr val="tx1"/>
                </a:solidFill>
                <a:uFillTx/>
                <a:sym typeface="+mn-ea"/>
              </a:rPr>
              <a:t> Card</a:t>
            </a:r>
            <a:endParaRPr lang="zh-CN" altLang="en-US" sz="1400" cap="all">
              <a:solidFill>
                <a:schemeClr val="tx1"/>
              </a:solidFill>
              <a:uFillTx/>
            </a:endParaRPr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pic>
        <p:nvPicPr>
          <p:cNvPr id="2" name="图片 1" descr="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5135" y="1972310"/>
            <a:ext cx="2313940" cy="1153160"/>
          </a:xfrm>
          <a:prstGeom prst="rect">
            <a:avLst/>
          </a:prstGeom>
        </p:spPr>
      </p:pic>
      <p:pic>
        <p:nvPicPr>
          <p:cNvPr id="12" name="图片 11" descr="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040" y="2007870"/>
            <a:ext cx="1581785" cy="1011555"/>
          </a:xfrm>
          <a:prstGeom prst="rect">
            <a:avLst/>
          </a:prstGeom>
        </p:spPr>
      </p:pic>
      <p:pic>
        <p:nvPicPr>
          <p:cNvPr id="13" name="图片 12" descr="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595" y="4594225"/>
            <a:ext cx="2570480" cy="1069975"/>
          </a:xfrm>
          <a:prstGeom prst="rect">
            <a:avLst/>
          </a:prstGeom>
        </p:spPr>
      </p:pic>
      <p:pic>
        <p:nvPicPr>
          <p:cNvPr id="14" name="图片 13" descr="6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390" y="4733925"/>
            <a:ext cx="1391285" cy="889635"/>
          </a:xfrm>
          <a:prstGeom prst="rect">
            <a:avLst/>
          </a:prstGeom>
        </p:spPr>
      </p:pic>
      <p:pic>
        <p:nvPicPr>
          <p:cNvPr id="15" name="图片 14" descr="7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510" y="4722495"/>
            <a:ext cx="1391285" cy="90614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715135" y="1431925"/>
            <a:ext cx="2199640" cy="354965"/>
            <a:chOff x="2445" y="2255"/>
            <a:chExt cx="3464" cy="559"/>
          </a:xfrm>
        </p:grpSpPr>
        <p:sp>
          <p:nvSpPr>
            <p:cNvPr id="21" name="矩形 20"/>
            <p:cNvSpPr/>
            <p:nvPr/>
          </p:nvSpPr>
          <p:spPr>
            <a:xfrm flipV="1">
              <a:off x="3300" y="2730"/>
              <a:ext cx="1701" cy="85"/>
            </a:xfrm>
            <a:prstGeom prst="rect">
              <a:avLst/>
            </a:prstGeom>
            <a:solidFill>
              <a:srgbClr val="1E7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445" y="2255"/>
              <a:ext cx="346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/>
                <a:t>COMPATIBILITY</a:t>
              </a:r>
              <a:endParaRPr lang="zh-CN" altLang="en-US" sz="1400" b="1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644650" y="4084955"/>
            <a:ext cx="2200275" cy="355625"/>
            <a:chOff x="2645" y="2455"/>
            <a:chExt cx="3465" cy="560"/>
          </a:xfrm>
        </p:grpSpPr>
        <p:sp>
          <p:nvSpPr>
            <p:cNvPr id="28" name="矩形 27"/>
            <p:cNvSpPr/>
            <p:nvPr/>
          </p:nvSpPr>
          <p:spPr>
            <a:xfrm flipV="1">
              <a:off x="3500" y="2930"/>
              <a:ext cx="1701" cy="85"/>
            </a:xfrm>
            <a:prstGeom prst="rect">
              <a:avLst/>
            </a:prstGeom>
            <a:solidFill>
              <a:srgbClr val="1E7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645" y="2455"/>
              <a:ext cx="346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/>
                <a:t>EASY ENROLLMENT</a:t>
              </a:r>
              <a:endParaRPr lang="zh-CN" altLang="en-US" sz="1400" b="1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174865" y="4144009"/>
            <a:ext cx="3249930" cy="374676"/>
            <a:chOff x="1952" y="2425"/>
            <a:chExt cx="5118" cy="590"/>
          </a:xfrm>
        </p:grpSpPr>
        <p:sp>
          <p:nvSpPr>
            <p:cNvPr id="32" name="矩形 31"/>
            <p:cNvSpPr/>
            <p:nvPr/>
          </p:nvSpPr>
          <p:spPr>
            <a:xfrm flipV="1">
              <a:off x="3500" y="2930"/>
              <a:ext cx="1701" cy="85"/>
            </a:xfrm>
            <a:prstGeom prst="rect">
              <a:avLst/>
            </a:prstGeom>
            <a:solidFill>
              <a:srgbClr val="1E7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952" y="2425"/>
              <a:ext cx="5118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/>
                <a:t>FLEXIBLE SENSOR POSITIONING</a:t>
              </a:r>
              <a:endParaRPr lang="zh-CN" altLang="en-US" sz="1400" b="1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72680" y="1431925"/>
            <a:ext cx="2200275" cy="355625"/>
            <a:chOff x="2645" y="2455"/>
            <a:chExt cx="3465" cy="560"/>
          </a:xfrm>
        </p:grpSpPr>
        <p:sp>
          <p:nvSpPr>
            <p:cNvPr id="35" name="矩形 34"/>
            <p:cNvSpPr/>
            <p:nvPr/>
          </p:nvSpPr>
          <p:spPr>
            <a:xfrm flipV="1">
              <a:off x="3500" y="2930"/>
              <a:ext cx="1701" cy="85"/>
            </a:xfrm>
            <a:prstGeom prst="rect">
              <a:avLst/>
            </a:prstGeom>
            <a:solidFill>
              <a:srgbClr val="1E7F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645" y="2455"/>
              <a:ext cx="346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/>
                <a:t>PRIVACY</a:t>
              </a:r>
              <a:endParaRPr lang="zh-CN" altLang="en-US" sz="1400" b="1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518920" y="3255010"/>
            <a:ext cx="2691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Compatible with current payment </a:t>
            </a:r>
            <a:endParaRPr lang="zh-CN" altLang="en-US" sz="1200"/>
          </a:p>
          <a:p>
            <a:pPr algn="ctr"/>
            <a:r>
              <a:rPr lang="zh-CN" altLang="en-US" sz="1200"/>
              <a:t>terminals.</a:t>
            </a:r>
            <a:endParaRPr lang="zh-CN" altLang="en-US" sz="1200"/>
          </a:p>
        </p:txBody>
      </p:sp>
      <p:sp>
        <p:nvSpPr>
          <p:cNvPr id="38" name="文本框 37"/>
          <p:cNvSpPr txBox="1"/>
          <p:nvPr/>
        </p:nvSpPr>
        <p:spPr>
          <a:xfrm>
            <a:off x="1458595" y="5791200"/>
            <a:ext cx="2691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Multiple enrollment modes.</a:t>
            </a:r>
            <a:endParaRPr lang="zh-CN" altLang="en-US" sz="1200"/>
          </a:p>
        </p:txBody>
      </p:sp>
      <p:sp>
        <p:nvSpPr>
          <p:cNvPr id="39" name="文本框 38"/>
          <p:cNvSpPr txBox="1"/>
          <p:nvPr/>
        </p:nvSpPr>
        <p:spPr>
          <a:xfrm>
            <a:off x="7311390" y="3162300"/>
            <a:ext cx="2691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All security data of fingerprint are </a:t>
            </a:r>
            <a:endParaRPr lang="zh-CN" altLang="en-US" sz="1200"/>
          </a:p>
          <a:p>
            <a:pPr algn="ctr"/>
            <a:r>
              <a:rPr lang="zh-CN" altLang="en-US" sz="1200"/>
              <a:t>performed within the Secure </a:t>
            </a:r>
            <a:endParaRPr lang="zh-CN" altLang="en-US" sz="1200"/>
          </a:p>
          <a:p>
            <a:pPr algn="ctr"/>
            <a:r>
              <a:rPr lang="zh-CN" altLang="en-US" sz="1200"/>
              <a:t>Element</a:t>
            </a:r>
            <a:endParaRPr lang="zh-CN" altLang="en-US" sz="1200"/>
          </a:p>
        </p:txBody>
      </p:sp>
      <p:sp>
        <p:nvSpPr>
          <p:cNvPr id="40" name="文本框 39"/>
          <p:cNvSpPr txBox="1"/>
          <p:nvPr/>
        </p:nvSpPr>
        <p:spPr>
          <a:xfrm>
            <a:off x="6436360" y="5734685"/>
            <a:ext cx="2691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Embossing supported</a:t>
            </a:r>
            <a:endParaRPr lang="zh-CN" altLang="en-US" sz="1200"/>
          </a:p>
        </p:txBody>
      </p:sp>
      <p:sp>
        <p:nvSpPr>
          <p:cNvPr id="41" name="文本框 40"/>
          <p:cNvSpPr txBox="1"/>
          <p:nvPr/>
        </p:nvSpPr>
        <p:spPr>
          <a:xfrm>
            <a:off x="8436610" y="5721985"/>
            <a:ext cx="2691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Easy production</a:t>
            </a:r>
            <a:endParaRPr lang="zh-CN" altLang="en-US" sz="1200"/>
          </a:p>
        </p:txBody>
      </p:sp>
    </p:spTree>
    <p:custDataLst>
      <p:tags r:id="rId6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1400" cap="all">
              <a:solidFill>
                <a:schemeClr val="tx1"/>
              </a:solidFill>
              <a:uFillTx/>
            </a:endParaRPr>
          </a:p>
          <a:p>
            <a:r>
              <a:rPr lang="en-US" altLang="zh-CN" sz="2000" b="1" cap="all">
                <a:solidFill>
                  <a:schemeClr val="tx1"/>
                </a:solidFill>
                <a:uFillTx/>
              </a:rPr>
              <a:t>User </a:t>
            </a:r>
            <a:r>
              <a:rPr lang="zh-CN" altLang="en-US" sz="2000" b="1" cap="all">
                <a:solidFill>
                  <a:schemeClr val="tx1"/>
                </a:solidFill>
                <a:uFillTx/>
              </a:rPr>
              <a:t>Case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5425" y="3366135"/>
            <a:ext cx="22002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 b="1" cap="all">
                <a:uFillTx/>
                <a:sym typeface="+mn-ea"/>
              </a:rPr>
              <a:t>IDENTIFICATION</a:t>
            </a:r>
            <a:endParaRPr lang="zh-CN" altLang="en-US" sz="1400" b="1" cap="all">
              <a:uFillTx/>
              <a:sym typeface="+mn-ea"/>
            </a:endParaRPr>
          </a:p>
          <a:p>
            <a:pPr algn="l"/>
            <a:r>
              <a:rPr lang="zh-CN" altLang="en-US" sz="1400" b="1" cap="all">
                <a:uFillTx/>
                <a:sym typeface="+mn-ea"/>
              </a:rPr>
              <a:t>management</a:t>
            </a:r>
            <a:endParaRPr lang="zh-CN" altLang="en-US" sz="1400" b="1" cap="all">
              <a:solidFill>
                <a:schemeClr val="tx1"/>
              </a:solidFill>
              <a:uFillTx/>
            </a:endParaRPr>
          </a:p>
          <a:p>
            <a:pPr algn="l"/>
            <a:r>
              <a:rPr lang="zh-CN" altLang="en-US" sz="1400" b="1" cap="all">
                <a:uFillTx/>
                <a:sym typeface="+mn-ea"/>
              </a:rPr>
              <a:t> </a:t>
            </a:r>
            <a:endParaRPr lang="zh-CN" altLang="en-US" sz="1400" b="1"/>
          </a:p>
        </p:txBody>
      </p:sp>
      <p:sp>
        <p:nvSpPr>
          <p:cNvPr id="4" name="文本框 3"/>
          <p:cNvSpPr txBox="1"/>
          <p:nvPr/>
        </p:nvSpPr>
        <p:spPr>
          <a:xfrm>
            <a:off x="1495425" y="2077085"/>
            <a:ext cx="2200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 b="1" cap="all">
                <a:solidFill>
                  <a:schemeClr val="tx1"/>
                </a:solidFill>
                <a:uFillTx/>
              </a:rPr>
              <a:t>payment</a:t>
            </a:r>
            <a:endParaRPr lang="zh-CN" altLang="en-US" sz="1400" b="1" cap="all">
              <a:solidFill>
                <a:schemeClr val="tx1"/>
              </a:solidFill>
              <a:uFillTx/>
            </a:endParaRPr>
          </a:p>
          <a:p>
            <a:pPr algn="l"/>
            <a:r>
              <a:rPr lang="zh-CN" altLang="en-US" sz="1400" b="1" cap="all">
                <a:solidFill>
                  <a:schemeClr val="tx1"/>
                </a:solidFill>
                <a:uFillTx/>
              </a:rPr>
              <a:t>management</a:t>
            </a:r>
            <a:endParaRPr lang="zh-CN" altLang="en-US" sz="1400" b="1" cap="all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5425" y="4645025"/>
            <a:ext cx="26682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 b="1" cap="all">
                <a:uFillTx/>
                <a:sym typeface="+mn-ea"/>
              </a:rPr>
              <a:t>Access</a:t>
            </a:r>
            <a:r>
              <a:rPr lang="en-US" altLang="zh-CN" sz="1400" b="1" cap="all">
                <a:uFillTx/>
                <a:sym typeface="+mn-ea"/>
              </a:rPr>
              <a:t> </a:t>
            </a:r>
            <a:r>
              <a:rPr lang="zh-CN" altLang="en-US" sz="1400" b="1" cap="all">
                <a:uFillTx/>
                <a:sym typeface="+mn-ea"/>
              </a:rPr>
              <a:t>Control</a:t>
            </a:r>
            <a:endParaRPr lang="zh-CN" altLang="en-US" sz="1400" b="1" cap="all">
              <a:uFillTx/>
              <a:sym typeface="+mn-ea"/>
            </a:endParaRPr>
          </a:p>
          <a:p>
            <a:pPr algn="l"/>
            <a:r>
              <a:rPr lang="zh-CN" altLang="en-US" sz="1400" b="1" cap="all">
                <a:uFillTx/>
                <a:sym typeface="+mn-ea"/>
              </a:rPr>
              <a:t>management</a:t>
            </a:r>
            <a:endParaRPr lang="zh-CN" altLang="en-US" sz="1400" b="1" cap="all">
              <a:solidFill>
                <a:schemeClr val="tx1"/>
              </a:solidFill>
              <a:uFillTx/>
            </a:endParaRPr>
          </a:p>
          <a:p>
            <a:pPr algn="l"/>
            <a:endParaRPr lang="zh-CN" altLang="en-US" sz="1400" b="1"/>
          </a:p>
        </p:txBody>
      </p:sp>
      <p:pic>
        <p:nvPicPr>
          <p:cNvPr id="17" name="图片 16" descr="menji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555" y="4504055"/>
            <a:ext cx="534035" cy="668020"/>
          </a:xfrm>
          <a:prstGeom prst="rect">
            <a:avLst/>
          </a:prstGeom>
        </p:spPr>
      </p:pic>
      <p:pic>
        <p:nvPicPr>
          <p:cNvPr id="18" name="图片 17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535" y="3347720"/>
            <a:ext cx="549275" cy="549275"/>
          </a:xfrm>
          <a:prstGeom prst="rect">
            <a:avLst/>
          </a:prstGeom>
        </p:spPr>
      </p:pic>
      <p:pic>
        <p:nvPicPr>
          <p:cNvPr id="19" name="图片 18" descr="4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4555" y="1807845"/>
            <a:ext cx="393065" cy="985520"/>
          </a:xfrm>
          <a:prstGeom prst="rect">
            <a:avLst/>
          </a:prstGeom>
        </p:spPr>
      </p:pic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575" y="106680"/>
            <a:ext cx="6570345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1400" cap="all">
              <a:solidFill>
                <a:schemeClr val="tx1"/>
              </a:solidFill>
              <a:uFillTx/>
            </a:endParaRPr>
          </a:p>
          <a:p>
            <a:r>
              <a:rPr lang="en-US" altLang="zh-CN" sz="2000" b="1" cap="all">
                <a:solidFill>
                  <a:schemeClr val="tx1"/>
                </a:solidFill>
                <a:uFillTx/>
              </a:rPr>
              <a:t>User </a:t>
            </a:r>
            <a:r>
              <a:rPr lang="zh-CN" altLang="en-US" sz="2000" b="1" cap="all">
                <a:solidFill>
                  <a:schemeClr val="tx1"/>
                </a:solidFill>
                <a:uFillTx/>
              </a:rPr>
              <a:t>Case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75200" y="1233170"/>
            <a:ext cx="6149975" cy="398780"/>
            <a:chOff x="7520" y="2092"/>
            <a:chExt cx="9685" cy="628"/>
          </a:xfrm>
        </p:grpSpPr>
        <p:sp>
          <p:nvSpPr>
            <p:cNvPr id="8" name="文本框 7"/>
            <p:cNvSpPr txBox="1"/>
            <p:nvPr/>
          </p:nvSpPr>
          <p:spPr>
            <a:xfrm>
              <a:off x="7605" y="2092"/>
              <a:ext cx="96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000" b="1" cap="all">
                  <a:solidFill>
                    <a:srgbClr val="1E78B6"/>
                  </a:solidFill>
                  <a:uFillTx/>
                  <a:sym typeface="+mn-ea"/>
                </a:rPr>
                <a:t>payment</a:t>
              </a:r>
              <a:endParaRPr lang="zh-CN" altLang="en-US" sz="2000" b="1" cap="all">
                <a:solidFill>
                  <a:srgbClr val="1E78B6"/>
                </a:solidFill>
                <a:uFillTx/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7520" y="2234"/>
              <a:ext cx="85" cy="340"/>
            </a:xfrm>
            <a:prstGeom prst="rect">
              <a:avLst/>
            </a:prstGeom>
            <a:solidFill>
              <a:srgbClr val="1E7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859020" y="1761490"/>
            <a:ext cx="6412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Making a payment transaction with FEITIAN fingerprint card is easier than ever before:</a:t>
            </a:r>
            <a:endParaRPr lang="zh-CN" altLang="en-US" sz="1600" b="1"/>
          </a:p>
        </p:txBody>
      </p: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100320" y="2613660"/>
            <a:ext cx="644017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Securer: use fingerprint to replace PIN.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More convenient: user is able to finish transaction by just a finger touch instead of entering PIN code.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With fingerprints to conveniently and safely verify the cardholder</a:t>
            </a:r>
            <a:r>
              <a:rPr lang="en-US" altLang="zh-CN" sz="1400"/>
              <a:t>’</a:t>
            </a:r>
            <a:r>
              <a:rPr lang="zh-CN" altLang="en-US" sz="1400"/>
              <a:t>s identity for in-store purchase.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Global payment authorities include VISA and MasterCard are now able to certify the fingerprint card. FEITIAN will get the fingerprint card MasterCard certificate Q2 2023.</a:t>
            </a:r>
            <a:endParaRPr lang="zh-CN" altLang="en-US" sz="1400"/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859655" y="2597785"/>
            <a:ext cx="3155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●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</p:txBody>
      </p:sp>
      <p:pic>
        <p:nvPicPr>
          <p:cNvPr id="13" name="图片 12" descr="fingerprint_pay_m"/>
          <p:cNvPicPr>
            <a:picLocks noChangeAspect="1"/>
          </p:cNvPicPr>
          <p:nvPr/>
        </p:nvPicPr>
        <p:blipFill>
          <a:blip r:embed="rId3">
            <a:alphaModFix amt="69000"/>
          </a:blip>
          <a:srcRect l="19461" r="23962"/>
          <a:stretch>
            <a:fillRect/>
          </a:stretch>
        </p:blipFill>
        <p:spPr>
          <a:xfrm>
            <a:off x="751205" y="1323340"/>
            <a:ext cx="3599815" cy="4772025"/>
          </a:xfrm>
          <a:prstGeom prst="rect">
            <a:avLst/>
          </a:prstGeom>
          <a:ln w="31750" cmpd="sng">
            <a:noFill/>
            <a:prstDash val="solid"/>
          </a:ln>
          <a:effectLst/>
        </p:spPr>
      </p:pic>
      <p:sp>
        <p:nvSpPr>
          <p:cNvPr id="14" name="矩形 13"/>
          <p:cNvSpPr/>
          <p:nvPr/>
        </p:nvSpPr>
        <p:spPr>
          <a:xfrm>
            <a:off x="751205" y="1323340"/>
            <a:ext cx="3599815" cy="47713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771525" y="1328420"/>
            <a:ext cx="3600000" cy="4762500"/>
          </a:xfrm>
          <a:prstGeom prst="rect">
            <a:avLst/>
          </a:prstGeom>
          <a:blipFill rotWithShape="1">
            <a:blip r:embed="rId1">
              <a:alphaModFix amt="61000"/>
            </a:blip>
            <a:tile tx="-1879600" ty="38100" sx="21000" sy="2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1400" cap="all">
              <a:solidFill>
                <a:schemeClr val="tx1"/>
              </a:solidFill>
              <a:uFillTx/>
            </a:endParaRPr>
          </a:p>
          <a:p>
            <a:r>
              <a:rPr lang="en-US" altLang="zh-CN" sz="2000" b="1" cap="all">
                <a:solidFill>
                  <a:schemeClr val="tx1"/>
                </a:solidFill>
                <a:uFillTx/>
              </a:rPr>
              <a:t>User </a:t>
            </a:r>
            <a:r>
              <a:rPr lang="zh-CN" altLang="en-US" sz="2000" b="1" cap="all">
                <a:solidFill>
                  <a:schemeClr val="tx1"/>
                </a:solidFill>
                <a:uFillTx/>
              </a:rPr>
              <a:t>Case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775200" y="1233170"/>
            <a:ext cx="6149975" cy="398780"/>
            <a:chOff x="7520" y="2092"/>
            <a:chExt cx="9685" cy="628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7605" y="2092"/>
              <a:ext cx="96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000" b="1" cap="all">
                  <a:solidFill>
                    <a:srgbClr val="1E78B6"/>
                  </a:solidFill>
                  <a:uFillTx/>
                  <a:sym typeface="+mn-ea"/>
                </a:rPr>
                <a:t>IDENTIFICATION</a:t>
              </a:r>
              <a:endParaRPr lang="zh-CN" altLang="en-US" sz="2000" b="1" cap="all">
                <a:solidFill>
                  <a:srgbClr val="1E78B6"/>
                </a:solidFill>
                <a:uFillTx/>
                <a:sym typeface="+mn-ea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7520" y="2234"/>
              <a:ext cx="85" cy="340"/>
            </a:xfrm>
            <a:prstGeom prst="rect">
              <a:avLst/>
            </a:prstGeom>
            <a:solidFill>
              <a:srgbClr val="1E7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849495" y="1761490"/>
            <a:ext cx="6412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FEITIAN fingerprint card for identification and authentication:</a:t>
            </a:r>
            <a:endParaRPr lang="zh-CN" altLang="en-US" sz="1600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090795" y="2228215"/>
            <a:ext cx="644017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FIDO, PIV, PKI applets are preloaded. FEITIAN fingerprint card is FIDO2 certified.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Multi-factor authentication: Secure and convenient passwordless MFA login with FEITAIN fingerprint card, using a fingerprint, with PIN as a fallback. 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Strong second factor authentication: Fingerprint verification provides an extra layer protection.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Strong biometric security: whenever a finger is detected, a template is extracted and stored inside the card, never leave the card.</a:t>
            </a:r>
            <a:endParaRPr lang="zh-CN" altLang="en-US" sz="1400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850130" y="2212340"/>
            <a:ext cx="315595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●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>
              <a:sym typeface="+mn-ea"/>
            </a:endParaRPr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751205" y="1323340"/>
            <a:ext cx="3599815" cy="47713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cap="all">
                <a:solidFill>
                  <a:schemeClr val="tx1"/>
                </a:solidFill>
                <a:uFillTx/>
              </a:rPr>
              <a:t>Fingerprint Card</a:t>
            </a:r>
            <a:endParaRPr lang="zh-CN" altLang="en-US" sz="1400" cap="all">
              <a:solidFill>
                <a:schemeClr val="tx1"/>
              </a:solidFill>
              <a:uFillTx/>
            </a:endParaRPr>
          </a:p>
          <a:p>
            <a:r>
              <a:rPr lang="en-US" altLang="zh-CN" sz="2000" b="1" cap="all">
                <a:solidFill>
                  <a:schemeClr val="tx1"/>
                </a:solidFill>
                <a:uFillTx/>
              </a:rPr>
              <a:t>User </a:t>
            </a:r>
            <a:r>
              <a:rPr lang="zh-CN" altLang="en-US" sz="2000" b="1" cap="all">
                <a:solidFill>
                  <a:schemeClr val="tx1"/>
                </a:solidFill>
                <a:uFillTx/>
              </a:rPr>
              <a:t>Case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1525" y="1328420"/>
            <a:ext cx="3600000" cy="4762500"/>
          </a:xfrm>
          <a:prstGeom prst="rect">
            <a:avLst/>
          </a:prstGeom>
          <a:blipFill rotWithShape="1">
            <a:blip r:embed="rId1">
              <a:alphaModFix amt="61000"/>
            </a:blip>
            <a:tile tx="-2476500" ty="0" sx="65000" sy="6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grpSp>
        <p:nvGrpSpPr>
          <p:cNvPr id="12" name="组合 11"/>
          <p:cNvGrpSpPr/>
          <p:nvPr/>
        </p:nvGrpSpPr>
        <p:grpSpPr>
          <a:xfrm>
            <a:off x="4775200" y="1223645"/>
            <a:ext cx="6149975" cy="398780"/>
            <a:chOff x="7520" y="2092"/>
            <a:chExt cx="9685" cy="628"/>
          </a:xfrm>
        </p:grpSpPr>
        <p:sp>
          <p:nvSpPr>
            <p:cNvPr id="8" name="文本框 7"/>
            <p:cNvSpPr txBox="1"/>
            <p:nvPr>
              <p:custDataLst>
                <p:tags r:id="rId2"/>
              </p:custDataLst>
            </p:nvPr>
          </p:nvSpPr>
          <p:spPr>
            <a:xfrm>
              <a:off x="7605" y="2092"/>
              <a:ext cx="96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just"/>
              <a:r>
                <a:rPr lang="zh-CN" altLang="en-US" sz="2000" b="1" cap="all">
                  <a:solidFill>
                    <a:srgbClr val="1E78B6"/>
                  </a:solidFill>
                  <a:uFillTx/>
                  <a:sym typeface="+mn-ea"/>
                </a:rPr>
                <a:t>Access Control</a:t>
              </a:r>
              <a:endParaRPr lang="zh-CN" altLang="en-US" sz="2000" b="1" cap="all">
                <a:solidFill>
                  <a:srgbClr val="1E78B6"/>
                </a:solidFill>
                <a:uFillTx/>
                <a:sym typeface="+mn-ea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3"/>
              </p:custDataLst>
            </p:nvPr>
          </p:nvSpPr>
          <p:spPr>
            <a:xfrm>
              <a:off x="7520" y="2234"/>
              <a:ext cx="85" cy="340"/>
            </a:xfrm>
            <a:prstGeom prst="rect">
              <a:avLst/>
            </a:prstGeom>
            <a:solidFill>
              <a:srgbClr val="1E78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839970" y="1751965"/>
            <a:ext cx="6412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/>
              <a:t>FEITIAN fingerprint card used as physical access control badge:</a:t>
            </a:r>
            <a:endParaRPr lang="zh-CN" altLang="en-US" sz="1600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081270" y="2218690"/>
            <a:ext cx="6794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FEITIAN fingerprint card used as a badge during Beijing Olympic Winter Games</a:t>
            </a:r>
            <a:r>
              <a:rPr lang="en-US" altLang="zh-CN" sz="1400"/>
              <a:t>.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High security: even the badge is lost, it cannot be used to get access unless the fingerprint is verified.</a:t>
            </a:r>
            <a:endParaRPr lang="zh-CN" altLang="en-US" sz="1400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840605" y="2202815"/>
            <a:ext cx="3155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●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>
                <a:sym typeface="+mn-ea"/>
              </a:rPr>
              <a:t>●</a:t>
            </a:r>
            <a:endParaRPr lang="zh-CN" altLang="en-US" sz="1400"/>
          </a:p>
          <a:p>
            <a:endParaRPr lang="zh-CN" altLang="en-US" sz="1400"/>
          </a:p>
        </p:txBody>
      </p:sp>
      <p:sp>
        <p:nvSpPr>
          <p:cNvPr id="3" name="文本框 2"/>
          <p:cNvSpPr txBox="1"/>
          <p:nvPr/>
        </p:nvSpPr>
        <p:spPr>
          <a:xfrm>
            <a:off x="4878705" y="3423920"/>
            <a:ext cx="3161030" cy="2925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1300"/>
              </a:lnSpc>
            </a:pPr>
            <a:r>
              <a:rPr lang="zh-CN" altLang="en-US" sz="1200" b="1"/>
              <a:t>Secure Web Access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Very Secure web login as the cards generates new Key pairs for every web application.</a:t>
            </a:r>
            <a:endParaRPr lang="zh-CN" altLang="en-US" sz="1200"/>
          </a:p>
          <a:p>
            <a:pPr indent="0" fontAlgn="auto">
              <a:lnSpc>
                <a:spcPts val="1300"/>
              </a:lnSpc>
            </a:pPr>
            <a:endParaRPr lang="zh-CN" altLang="en-US" sz="1200"/>
          </a:p>
          <a:p>
            <a:pPr indent="0" fontAlgn="auto">
              <a:lnSpc>
                <a:spcPts val="1300"/>
              </a:lnSpc>
            </a:pPr>
            <a:r>
              <a:rPr lang="zh-CN" altLang="en-US" sz="1200" b="1"/>
              <a:t>Secure Physical Access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Biometric contactless access authentication that is ideal for physical access control. As ID credentials are no longer exposed to theft.</a:t>
            </a:r>
            <a:endParaRPr lang="zh-CN" altLang="en-US" sz="1200"/>
          </a:p>
          <a:p>
            <a:pPr indent="0" fontAlgn="auto">
              <a:lnSpc>
                <a:spcPts val="1300"/>
              </a:lnSpc>
            </a:pPr>
            <a:endParaRPr lang="zh-CN" altLang="en-US" sz="1200"/>
          </a:p>
          <a:p>
            <a:pPr indent="0" fontAlgn="auto">
              <a:lnSpc>
                <a:spcPts val="1300"/>
              </a:lnSpc>
            </a:pPr>
            <a:r>
              <a:rPr lang="zh-CN" altLang="en-US" sz="1200" b="1"/>
              <a:t>Match-On-Card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The card holder</a:t>
            </a:r>
            <a:r>
              <a:rPr lang="en-US" altLang="zh-CN" sz="1200"/>
              <a:t>’</a:t>
            </a:r>
            <a:r>
              <a:rPr lang="zh-CN" altLang="en-US" sz="1200"/>
              <a:t>s fingerprint templates are stored within the card and the live template is sent to the card for matching and to gain access to protected files. </a:t>
            </a:r>
            <a:endParaRPr lang="zh-CN" altLang="en-US" sz="1200"/>
          </a:p>
          <a:p>
            <a:pPr indent="0" fontAlgn="auto">
              <a:lnSpc>
                <a:spcPts val="1300"/>
              </a:lnSpc>
            </a:pPr>
            <a:endParaRPr lang="zh-CN" altLang="en-US" sz="1200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446770" y="3426460"/>
            <a:ext cx="3161030" cy="2425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1300"/>
              </a:lnSpc>
            </a:pPr>
            <a:r>
              <a:rPr lang="zh-CN" altLang="en-US" sz="1200" b="1"/>
              <a:t>Unified Gate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Reduced complexity as end users can manage all access protocols (Physical and logical) through one card.</a:t>
            </a:r>
            <a:endParaRPr lang="zh-CN" altLang="en-US" sz="1200"/>
          </a:p>
          <a:p>
            <a:pPr indent="0" fontAlgn="auto">
              <a:lnSpc>
                <a:spcPts val="1300"/>
              </a:lnSpc>
            </a:pPr>
            <a:endParaRPr lang="zh-CN" altLang="en-US" sz="1200"/>
          </a:p>
          <a:p>
            <a:pPr indent="0" fontAlgn="auto">
              <a:lnSpc>
                <a:spcPts val="1300"/>
              </a:lnSpc>
            </a:pPr>
            <a:r>
              <a:rPr lang="zh-CN" altLang="en-US" sz="1200" b="1"/>
              <a:t>Fast Integration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Faster integration within applications using the WebAuthN protocol for strong authentication based on the FIDO2 protocol’s public key cryptography.</a:t>
            </a:r>
            <a:endParaRPr lang="zh-CN" altLang="en-US" sz="1200"/>
          </a:p>
          <a:p>
            <a:pPr indent="0" fontAlgn="auto">
              <a:lnSpc>
                <a:spcPts val="1300"/>
              </a:lnSpc>
            </a:pPr>
            <a:endParaRPr lang="zh-CN" altLang="en-US" sz="1200"/>
          </a:p>
          <a:p>
            <a:pPr indent="0" fontAlgn="auto">
              <a:lnSpc>
                <a:spcPts val="1300"/>
              </a:lnSpc>
            </a:pPr>
            <a:r>
              <a:rPr lang="zh-CN" altLang="en-US" sz="1200" b="1"/>
              <a:t>Multiple Applications</a:t>
            </a:r>
            <a:endParaRPr lang="zh-CN" altLang="en-US" sz="1200" b="1"/>
          </a:p>
          <a:p>
            <a:pPr indent="0" fontAlgn="auto">
              <a:lnSpc>
                <a:spcPts val="1300"/>
              </a:lnSpc>
            </a:pPr>
            <a:r>
              <a:rPr lang="zh-CN" altLang="en-US" sz="1200"/>
              <a:t>Multiple applications could be personalized on the card based on client requirements.</a:t>
            </a:r>
            <a:endParaRPr lang="zh-CN" altLang="en-US" sz="1200"/>
          </a:p>
        </p:txBody>
      </p:sp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751205" y="1323340"/>
            <a:ext cx="3599815" cy="477139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9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Ping\Desktop\卡PPT\BG-6_画板 1_画板 1_画板 1_画板 1_画板 1_画板 1.jpgBG-6_画板 1_画板 1_画板 1_画板 1_画板 1_画板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9860" y="1790065"/>
            <a:ext cx="5772150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PRODUCTION	</a:t>
            </a:r>
            <a:endParaRPr lang="en-US" altLang="zh-CN" sz="5000" b="1">
              <a:solidFill>
                <a:schemeClr val="tx1"/>
              </a:solidFill>
              <a:uFillTx/>
            </a:endParaRPr>
          </a:p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FACILITY</a:t>
            </a:r>
            <a:endParaRPr lang="en-US" altLang="zh-CN" sz="5000" b="1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G-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6750" y="559435"/>
            <a:ext cx="308927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PRODUCTION FACILITY</a:t>
            </a:r>
            <a:endParaRPr lang="zh-CN" altLang="en-US" sz="1400"/>
          </a:p>
          <a:p>
            <a:r>
              <a:rPr lang="zh-CN" altLang="en-US" sz="2000" b="1"/>
              <a:t>OVERVIEW</a:t>
            </a:r>
            <a:endParaRPr lang="zh-CN" altLang="en-US" sz="2000" b="1"/>
          </a:p>
        </p:txBody>
      </p:sp>
      <p:grpSp>
        <p:nvGrpSpPr>
          <p:cNvPr id="8" name="组合 7"/>
          <p:cNvGrpSpPr/>
          <p:nvPr/>
        </p:nvGrpSpPr>
        <p:grpSpPr>
          <a:xfrm>
            <a:off x="812165" y="2105025"/>
            <a:ext cx="3555365" cy="704215"/>
            <a:chOff x="1159" y="3315"/>
            <a:chExt cx="5599" cy="1109"/>
          </a:xfrm>
        </p:grpSpPr>
        <p:sp>
          <p:nvSpPr>
            <p:cNvPr id="6" name="文本框 5"/>
            <p:cNvSpPr txBox="1"/>
            <p:nvPr/>
          </p:nvSpPr>
          <p:spPr>
            <a:xfrm>
              <a:off x="1159" y="3315"/>
              <a:ext cx="2779" cy="11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00000"/>
                </a:lnSpc>
              </a:pPr>
              <a:r>
                <a:rPr lang="en-US" altLang="zh-CN" sz="6000" b="1" spc="-100">
                  <a:solidFill>
                    <a:schemeClr val="tx1"/>
                  </a:solidFill>
                  <a:uFillTx/>
                </a:rPr>
                <a:t>2</a:t>
              </a:r>
              <a:endParaRPr lang="en-US" altLang="zh-CN" sz="6000" b="1" spc="-1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51" y="3521"/>
              <a:ext cx="4807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bg1">
                      <a:lumMod val="65000"/>
                    </a:schemeClr>
                  </a:solidFill>
                  <a:uFillTx/>
                </a:rPr>
                <a:t>Production Management</a:t>
              </a:r>
              <a:endParaRPr lang="zh-CN" altLang="en-US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l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bg1">
                      <a:lumMod val="65000"/>
                    </a:schemeClr>
                  </a:solidFill>
                  <a:uFillTx/>
                </a:rPr>
                <a:t>Centers</a:t>
              </a:r>
              <a:endParaRPr lang="zh-CN" altLang="en-US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28040" y="3834130"/>
            <a:ext cx="3532505" cy="704215"/>
            <a:chOff x="1159" y="3330"/>
            <a:chExt cx="5563" cy="1109"/>
          </a:xfrm>
        </p:grpSpPr>
        <p:sp>
          <p:nvSpPr>
            <p:cNvPr id="10" name="文本框 9"/>
            <p:cNvSpPr txBox="1"/>
            <p:nvPr/>
          </p:nvSpPr>
          <p:spPr>
            <a:xfrm>
              <a:off x="1159" y="3330"/>
              <a:ext cx="2779" cy="11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00000"/>
                </a:lnSpc>
              </a:pPr>
              <a:r>
                <a:rPr lang="en-US" altLang="zh-CN" sz="6000" b="1" spc="-100">
                  <a:solidFill>
                    <a:schemeClr val="tx1"/>
                  </a:solidFill>
                  <a:uFillTx/>
                </a:rPr>
                <a:t>1</a:t>
              </a:r>
              <a:endParaRPr lang="en-US" altLang="zh-CN" sz="6000" b="1" spc="-1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15" y="3491"/>
              <a:ext cx="4807" cy="8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bg1">
                      <a:lumMod val="65000"/>
                    </a:schemeClr>
                  </a:solidFill>
                  <a:uFillTx/>
                </a:rPr>
                <a:t>Card</a:t>
              </a:r>
              <a:endParaRPr lang="zh-CN" altLang="en-US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l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bg1">
                      <a:lumMod val="65000"/>
                    </a:schemeClr>
                  </a:solidFill>
                  <a:uFillTx/>
                </a:rPr>
                <a:t>Factory</a:t>
              </a:r>
              <a:endParaRPr lang="zh-CN" altLang="en-US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21005" y="5636895"/>
            <a:ext cx="174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2C68B1"/>
                </a:solidFill>
                <a:cs typeface="+mn-lt"/>
              </a:rPr>
              <a:t>9,398 m²</a:t>
            </a:r>
            <a:endParaRPr lang="zh-CN" altLang="en-US" sz="2000" b="1">
              <a:solidFill>
                <a:srgbClr val="2C68B1"/>
              </a:solidFill>
              <a:cs typeface="+mn-lt"/>
            </a:endParaRPr>
          </a:p>
          <a:p>
            <a:pPr algn="ctr"/>
            <a:r>
              <a:rPr lang="zh-CN" altLang="en-US" sz="1000" b="1">
                <a:solidFill>
                  <a:schemeClr val="bg1">
                    <a:lumMod val="65000"/>
                  </a:schemeClr>
                </a:solidFill>
                <a:uFillTx/>
              </a:rPr>
              <a:t>TOTAL AREA</a:t>
            </a:r>
            <a:endParaRPr lang="zh-CN" altLang="en-US" sz="10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07235" y="5636895"/>
            <a:ext cx="174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2C68B1"/>
                </a:solidFill>
                <a:cs typeface="+mn-lt"/>
              </a:rPr>
              <a:t>6,166 m²</a:t>
            </a:r>
            <a:endParaRPr lang="zh-CN" altLang="en-US" sz="2000" b="1">
              <a:solidFill>
                <a:srgbClr val="2C68B1"/>
              </a:solidFill>
              <a:cs typeface="+mn-lt"/>
            </a:endParaRPr>
          </a:p>
          <a:p>
            <a:pPr algn="ctr"/>
            <a:r>
              <a:rPr lang="zh-CN" altLang="en-US" sz="1000" b="1">
                <a:solidFill>
                  <a:schemeClr val="bg1">
                    <a:lumMod val="65000"/>
                  </a:schemeClr>
                </a:solidFill>
                <a:uFillTx/>
              </a:rPr>
              <a:t>PLANT AREA</a:t>
            </a:r>
            <a:endParaRPr lang="zh-CN" altLang="en-US" sz="10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31565" y="5636895"/>
            <a:ext cx="174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2C68B1"/>
                </a:solidFill>
                <a:cs typeface="+mn-lt"/>
              </a:rPr>
              <a:t>1,589 m²</a:t>
            </a:r>
            <a:endParaRPr lang="zh-CN" altLang="en-US" sz="2000" b="1">
              <a:solidFill>
                <a:srgbClr val="2C68B1"/>
              </a:solidFill>
              <a:cs typeface="+mn-lt"/>
            </a:endParaRPr>
          </a:p>
          <a:p>
            <a:pPr algn="ctr"/>
            <a:r>
              <a:rPr lang="zh-CN" altLang="en-US" sz="1000" b="1">
                <a:solidFill>
                  <a:schemeClr val="bg1">
                    <a:lumMod val="65000"/>
                  </a:schemeClr>
                </a:solidFill>
                <a:uFillTx/>
              </a:rPr>
              <a:t>OFFICE AREA</a:t>
            </a:r>
            <a:endParaRPr lang="zh-CN" altLang="en-US" sz="10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21300" y="5636895"/>
            <a:ext cx="1748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2C68B1"/>
                </a:solidFill>
                <a:cs typeface="+mn-lt"/>
              </a:rPr>
              <a:t>1,603 m²</a:t>
            </a:r>
            <a:endParaRPr lang="zh-CN" altLang="en-US" sz="2000" b="1">
              <a:solidFill>
                <a:srgbClr val="2C68B1"/>
              </a:solidFill>
              <a:cs typeface="+mn-lt"/>
            </a:endParaRPr>
          </a:p>
          <a:p>
            <a:pPr algn="ctr"/>
            <a:r>
              <a:rPr lang="zh-CN" altLang="en-US" sz="1000" b="1">
                <a:solidFill>
                  <a:schemeClr val="bg1">
                    <a:lumMod val="65000"/>
                  </a:schemeClr>
                </a:solidFill>
                <a:uFillTx/>
              </a:rPr>
              <a:t>DORMITORY AREA</a:t>
            </a:r>
            <a:endParaRPr lang="zh-CN" altLang="en-US" sz="10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6750" y="559435"/>
            <a:ext cx="308927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PRODUCTION FACILITY</a:t>
            </a:r>
            <a:endParaRPr lang="zh-CN" altLang="en-US" sz="1400"/>
          </a:p>
          <a:p>
            <a:r>
              <a:rPr lang="zh-CN" altLang="en-US" sz="2000" b="1"/>
              <a:t>QUALIFICATIONS</a:t>
            </a:r>
            <a:endParaRPr lang="zh-CN" altLang="en-US" sz="2000" b="1"/>
          </a:p>
        </p:txBody>
      </p:sp>
      <p:grpSp>
        <p:nvGrpSpPr>
          <p:cNvPr id="20" name="组合 19"/>
          <p:cNvGrpSpPr/>
          <p:nvPr/>
        </p:nvGrpSpPr>
        <p:grpSpPr>
          <a:xfrm>
            <a:off x="889635" y="1251585"/>
            <a:ext cx="4919345" cy="4384040"/>
            <a:chOff x="2166" y="1776"/>
            <a:chExt cx="7747" cy="6904"/>
          </a:xfrm>
        </p:grpSpPr>
        <p:sp>
          <p:nvSpPr>
            <p:cNvPr id="7" name="文本框 6"/>
            <p:cNvSpPr txBox="1"/>
            <p:nvPr/>
          </p:nvSpPr>
          <p:spPr>
            <a:xfrm>
              <a:off x="2273" y="1776"/>
              <a:ext cx="7641" cy="69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Anti-Counterfeit Cards Production License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IC Cards Production License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Printing License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Anti-Counterfeit Membership of GD Province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Anti-Counterfeit Membership of Beijing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166" y="26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166" y="39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166" y="52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166" y="65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166" y="78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66560" y="1251585"/>
            <a:ext cx="4919345" cy="4384040"/>
            <a:chOff x="2166" y="1776"/>
            <a:chExt cx="7747" cy="6904"/>
          </a:xfrm>
        </p:grpSpPr>
        <p:sp>
          <p:nvSpPr>
            <p:cNvPr id="22" name="文本框 21"/>
            <p:cNvSpPr txBox="1"/>
            <p:nvPr/>
          </p:nvSpPr>
          <p:spPr>
            <a:xfrm>
              <a:off x="2273" y="1776"/>
              <a:ext cx="7641" cy="69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MasterCard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VISA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CUP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JCB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AMEX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166" y="26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2166" y="39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2166" y="52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2166" y="65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2166" y="78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608185" y="1254760"/>
            <a:ext cx="3053080" cy="4384675"/>
            <a:chOff x="2166" y="1776"/>
            <a:chExt cx="7748" cy="6905"/>
          </a:xfrm>
        </p:grpSpPr>
        <p:sp>
          <p:nvSpPr>
            <p:cNvPr id="29" name="文本框 28"/>
            <p:cNvSpPr txBox="1"/>
            <p:nvPr/>
          </p:nvSpPr>
          <p:spPr>
            <a:xfrm>
              <a:off x="2273" y="1776"/>
              <a:ext cx="7641" cy="690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ISO 9001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ISO 14001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ISO 27001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  <a:p>
              <a:pPr indent="0" algn="l" fontAlgn="auto">
                <a:lnSpc>
                  <a:spcPct val="300000"/>
                </a:lnSpc>
              </a:pPr>
              <a:r>
                <a:rPr lang="zh-CN" altLang="en-US" b="1" spc="-100">
                  <a:solidFill>
                    <a:schemeClr val="tx1"/>
                  </a:solidFill>
                  <a:uFillTx/>
                </a:rPr>
                <a:t>OHSAS 18001</a:t>
              </a:r>
              <a:endParaRPr lang="zh-CN" altLang="en-US" b="1" spc="-100">
                <a:solidFill>
                  <a:schemeClr val="tx1"/>
                </a:solidFill>
                <a:uFillTx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2166" y="26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2166" y="39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166" y="52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166" y="6539"/>
              <a:ext cx="85" cy="283"/>
            </a:xfrm>
            <a:prstGeom prst="rect">
              <a:avLst/>
            </a:prstGeom>
            <a:solidFill>
              <a:srgbClr val="2C68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8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8260" y="-20955"/>
            <a:ext cx="12294235" cy="68973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5950" y="896620"/>
            <a:ext cx="5612130" cy="1936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7200" b="1" spc="-100">
                <a:solidFill>
                  <a:schemeClr val="bg1"/>
                </a:solidFill>
                <a:uFillTx/>
              </a:rPr>
              <a:t>THANK</a:t>
            </a:r>
            <a:endParaRPr lang="en-US" altLang="zh-CN" sz="7200" b="1" spc="-1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ct val="100000"/>
              </a:lnSpc>
            </a:pPr>
            <a:r>
              <a:rPr lang="en-US" altLang="zh-CN" sz="7200" b="1" spc="-100">
                <a:solidFill>
                  <a:schemeClr val="bg1"/>
                </a:solidFill>
                <a:uFillTx/>
              </a:rPr>
              <a:t>YOU</a:t>
            </a:r>
            <a:endParaRPr lang="en-US" altLang="zh-CN" sz="7200" b="1" spc="-100">
              <a:solidFill>
                <a:schemeClr val="bg1"/>
              </a:solidFill>
              <a:uFillTx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21505" y="1083310"/>
            <a:ext cx="7209790" cy="52851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5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Established in 1998, FEITIAN Technologies is a global leading provider of cyber security products and solutions with customers located in over 100 countries and regions. </a:t>
            </a: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A dedicated international team from 3 offices in Europe, North America and Asia allows us to serve</a:t>
            </a:r>
            <a:r>
              <a:rPr lang="en-US" altLang="zh-CN" sz="1600">
                <a:solidFill>
                  <a:schemeClr val="bg1"/>
                </a:solidFill>
                <a:uFillTx/>
              </a:rPr>
              <a:t> our clients around the world. </a:t>
            </a:r>
            <a:endParaRPr lang="en-US" altLang="zh-CN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en-US" altLang="zh-CN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The large number of R&amp;D engineers who occupy more than half of FEITIAN's 1000+ employees, the continuous high investment in R&amp;D, and the deep understanding of customers' needs over the past 20 years have enabled FEITIAN to continuously develop diversified and innovative products with international patent rights and certifications.  </a:t>
            </a: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FEITIAN has highly specialized and automated production facilities, which gives us strong production capacity and high quality end products. </a:t>
            </a: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As a listed company, FEITIAN has always been committed to providing customers with reliable and</a:t>
            </a:r>
            <a:endParaRPr lang="zh-CN" altLang="en-US" sz="1600">
              <a:solidFill>
                <a:schemeClr val="bg1"/>
              </a:solidFill>
              <a:uFillTx/>
            </a:endParaRPr>
          </a:p>
          <a:p>
            <a:pPr indent="0" algn="l" fontAlgn="auto">
              <a:lnSpc>
                <a:spcPts val="1500"/>
              </a:lnSpc>
            </a:pPr>
            <a:r>
              <a:rPr lang="zh-CN" altLang="en-US" sz="1600">
                <a:solidFill>
                  <a:schemeClr val="bg1"/>
                </a:solidFill>
                <a:uFillTx/>
              </a:rPr>
              <a:t>cost-effective products.</a:t>
            </a:r>
            <a:endParaRPr lang="zh-CN" altLang="en-US" sz="1600">
              <a:solidFill>
                <a:schemeClr val="bg1"/>
              </a:solidFill>
              <a:uFillTx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1835" y="5507990"/>
            <a:ext cx="340423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6000"/>
              </a:lnSpc>
            </a:pPr>
            <a:r>
              <a:rPr lang="zh-CN" altLang="en-US" sz="2400" b="1">
                <a:solidFill>
                  <a:schemeClr val="bg1"/>
                </a:solidFill>
                <a:uFillTx/>
              </a:rPr>
              <a:t>www.ftsafe.com</a:t>
            </a:r>
            <a:endParaRPr lang="zh-CN" altLang="en-US" sz="2400" b="1">
              <a:solidFill>
                <a:schemeClr val="bg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185737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ABOUT FEITIAN</a:t>
            </a:r>
            <a:endParaRPr lang="zh-CN" altLang="en-US" sz="1400"/>
          </a:p>
          <a:p>
            <a:r>
              <a:rPr lang="zh-CN" altLang="en-US" sz="2000" b="1"/>
              <a:t>OVERVIEW</a:t>
            </a:r>
            <a:endParaRPr lang="zh-CN" altLang="en-US" sz="2000" b="1"/>
          </a:p>
        </p:txBody>
      </p:sp>
      <p:grpSp>
        <p:nvGrpSpPr>
          <p:cNvPr id="9" name="组合 8"/>
          <p:cNvGrpSpPr/>
          <p:nvPr/>
        </p:nvGrpSpPr>
        <p:grpSpPr>
          <a:xfrm>
            <a:off x="1286510" y="2468563"/>
            <a:ext cx="1764665" cy="2256155"/>
            <a:chOff x="3016" y="3615"/>
            <a:chExt cx="2779" cy="3553"/>
          </a:xfrm>
        </p:grpSpPr>
        <p:pic>
          <p:nvPicPr>
            <p:cNvPr id="6" name="图片 5" descr="未标题-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1" y="3615"/>
              <a:ext cx="1008" cy="101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016" y="4965"/>
              <a:ext cx="2779" cy="2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rgbClr val="2C68B1"/>
                  </a:solidFill>
                  <a:cs typeface="+mn-lt"/>
                </a:rPr>
                <a:t>1998</a:t>
              </a:r>
              <a:endParaRPr lang="zh-CN" altLang="en-US" sz="2000">
                <a:solidFill>
                  <a:srgbClr val="2C68B1"/>
                </a:solidFill>
              </a:endParaRPr>
            </a:p>
            <a:p>
              <a:pPr indent="0" algn="ctr" fontAlgn="auto">
                <a:lnSpc>
                  <a:spcPts val="1800"/>
                </a:lnSpc>
              </a:pPr>
              <a:r>
                <a:rPr lang="zh-CN" altLang="en-US" sz="1400" b="1" spc="-100">
                  <a:solidFill>
                    <a:schemeClr val="tx1"/>
                  </a:solidFill>
                  <a:uFillTx/>
                </a:rPr>
                <a:t>FOUNDEN IN</a:t>
              </a: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Protect the entire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digital lifecycle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250565" y="2468563"/>
            <a:ext cx="1764665" cy="2256155"/>
            <a:chOff x="3016" y="3615"/>
            <a:chExt cx="2779" cy="3553"/>
          </a:xfrm>
        </p:grpSpPr>
        <p:pic>
          <p:nvPicPr>
            <p:cNvPr id="11" name="图片 10" descr="C:\Users\Ping\Desktop\卡PPT\未标题-3.png未标题-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901" y="3615"/>
              <a:ext cx="1008" cy="10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3016" y="4965"/>
              <a:ext cx="2779" cy="2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rgbClr val="2C68B1"/>
                  </a:solidFill>
                  <a:cs typeface="+mn-lt"/>
                </a:rPr>
                <a:t>1,000</a:t>
              </a:r>
              <a:r>
                <a:rPr lang="zh-CN" altLang="en-US" sz="2000" baseline="30000">
                  <a:solidFill>
                    <a:srgbClr val="2C68B1"/>
                  </a:solidFill>
                  <a:uFillTx/>
                  <a:cs typeface="+mn-lt"/>
                </a:rPr>
                <a:t>+</a:t>
              </a:r>
              <a:endParaRPr lang="zh-CN" altLang="en-US" sz="2000">
                <a:solidFill>
                  <a:srgbClr val="2C68B1"/>
                </a:solidFill>
                <a:cs typeface="+mn-lt"/>
              </a:endParaRPr>
            </a:p>
            <a:p>
              <a:pPr indent="0" algn="ctr" fontAlgn="auto">
                <a:lnSpc>
                  <a:spcPts val="1800"/>
                </a:lnSpc>
              </a:pPr>
              <a:r>
                <a:rPr lang="zh-CN" altLang="en-US" sz="1400" b="1" spc="-100">
                  <a:solidFill>
                    <a:schemeClr val="tx1"/>
                  </a:solidFill>
                  <a:uFillTx/>
                </a:rPr>
                <a:t>EMPLOYEE</a:t>
              </a: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Diversity &amp; integrity 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Over half are R&amp;Ds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214620" y="2468563"/>
            <a:ext cx="1822450" cy="2256155"/>
            <a:chOff x="3016" y="3615"/>
            <a:chExt cx="2870" cy="3553"/>
          </a:xfrm>
        </p:grpSpPr>
        <p:pic>
          <p:nvPicPr>
            <p:cNvPr id="14" name="图片 13" descr="C:\Users\Ping\Desktop\卡PPT\未标题-4.png未标题-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901" y="3615"/>
              <a:ext cx="1008" cy="101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016" y="4965"/>
              <a:ext cx="2870" cy="2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rgbClr val="2C68B1"/>
                  </a:solidFill>
                  <a:cs typeface="+mn-lt"/>
                </a:rPr>
                <a:t>3,000</a:t>
              </a:r>
              <a:r>
                <a:rPr lang="zh-CN" altLang="en-US" sz="2000" baseline="30000">
                  <a:solidFill>
                    <a:srgbClr val="2C68B1"/>
                  </a:solidFill>
                  <a:uFillTx/>
                  <a:cs typeface="+mn-lt"/>
                </a:rPr>
                <a:t>+</a:t>
              </a:r>
              <a:endParaRPr lang="zh-CN" altLang="en-US" sz="2000">
                <a:solidFill>
                  <a:srgbClr val="2C68B1"/>
                </a:solidFill>
                <a:cs typeface="+mn-lt"/>
              </a:endParaRPr>
            </a:p>
            <a:p>
              <a:pPr indent="0" algn="ctr" fontAlgn="auto">
                <a:lnSpc>
                  <a:spcPts val="1800"/>
                </a:lnSpc>
              </a:pPr>
              <a:r>
                <a:rPr lang="zh-CN" altLang="en-US" sz="1400" b="1" spc="-100">
                  <a:solidFill>
                    <a:schemeClr val="tx1"/>
                  </a:solidFill>
                  <a:uFillTx/>
                </a:rPr>
                <a:t>CUSTOMER</a:t>
              </a: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150" b="1">
                  <a:solidFill>
                    <a:schemeClr val="bg1">
                      <a:lumMod val="65000"/>
                    </a:schemeClr>
                  </a:solidFill>
                  <a:uFillTx/>
                </a:rPr>
                <a:t>Develope partnerships </a:t>
              </a:r>
              <a:endParaRPr lang="zh-CN" altLang="en-US" sz="1150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over 150 countries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178675" y="2468563"/>
            <a:ext cx="1764665" cy="2256155"/>
            <a:chOff x="3016" y="3615"/>
            <a:chExt cx="2779" cy="3553"/>
          </a:xfrm>
        </p:grpSpPr>
        <p:pic>
          <p:nvPicPr>
            <p:cNvPr id="17" name="图片 16" descr="C:\Users\Ping\Desktop\卡PPT\未标题-5.png未标题-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901" y="3615"/>
              <a:ext cx="1008" cy="101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016" y="4965"/>
              <a:ext cx="2779" cy="2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rgbClr val="2C68B1"/>
                  </a:solidFill>
                  <a:cs typeface="+mn-lt"/>
                </a:rPr>
                <a:t>1,600</a:t>
              </a:r>
              <a:r>
                <a:rPr lang="zh-CN" altLang="en-US" sz="2000" baseline="30000">
                  <a:solidFill>
                    <a:srgbClr val="2C68B1"/>
                  </a:solidFill>
                  <a:uFillTx/>
                  <a:cs typeface="+mn-lt"/>
                </a:rPr>
                <a:t>+</a:t>
              </a:r>
              <a:endParaRPr lang="zh-CN" altLang="en-US" sz="2000">
                <a:solidFill>
                  <a:srgbClr val="2C68B1"/>
                </a:solidFill>
                <a:cs typeface="+mn-lt"/>
              </a:endParaRPr>
            </a:p>
            <a:p>
              <a:pPr indent="0" algn="ctr" fontAlgn="auto">
                <a:lnSpc>
                  <a:spcPts val="1800"/>
                </a:lnSpc>
              </a:pPr>
              <a:r>
                <a:rPr lang="zh-CN" altLang="en-US" sz="1400" b="1" spc="-100">
                  <a:solidFill>
                    <a:schemeClr val="tx1"/>
                  </a:solidFill>
                  <a:uFillTx/>
                </a:rPr>
                <a:t>PATENT</a:t>
              </a: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Intellectual property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technologies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142730" y="2468563"/>
            <a:ext cx="1764665" cy="2256155"/>
            <a:chOff x="3016" y="3615"/>
            <a:chExt cx="2779" cy="3553"/>
          </a:xfrm>
        </p:grpSpPr>
        <p:pic>
          <p:nvPicPr>
            <p:cNvPr id="20" name="图片 19" descr="C:\Users\Ping\Desktop\卡PPT\未标题-6.png未标题-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901" y="3615"/>
              <a:ext cx="1008" cy="101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3016" y="4965"/>
              <a:ext cx="2779" cy="2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>
                  <a:solidFill>
                    <a:srgbClr val="2C68B1"/>
                  </a:solidFill>
                  <a:cs typeface="+mn-lt"/>
                </a:rPr>
                <a:t>80M</a:t>
              </a:r>
              <a:r>
                <a:rPr lang="zh-CN" altLang="en-US" sz="2000" baseline="30000">
                  <a:solidFill>
                    <a:srgbClr val="2C68B1"/>
                  </a:solidFill>
                  <a:uFillTx/>
                  <a:cs typeface="+mn-lt"/>
                </a:rPr>
                <a:t>+</a:t>
              </a:r>
              <a:r>
                <a:rPr lang="en-US" altLang="zh-CN" sz="2000">
                  <a:solidFill>
                    <a:srgbClr val="2C68B1"/>
                  </a:solidFill>
                  <a:cs typeface="+mn-lt"/>
                </a:rPr>
                <a:t>/</a:t>
              </a:r>
              <a:r>
                <a:rPr lang="en-US" altLang="zh-CN" sz="1200">
                  <a:solidFill>
                    <a:srgbClr val="2C68B1"/>
                  </a:solidFill>
                  <a:cs typeface="+mn-lt"/>
                </a:rPr>
                <a:t>Year</a:t>
              </a:r>
              <a:endParaRPr lang="zh-CN" altLang="en-US" sz="2000">
                <a:solidFill>
                  <a:srgbClr val="2C68B1"/>
                </a:solidFill>
                <a:cs typeface="+mn-lt"/>
              </a:endParaRPr>
            </a:p>
            <a:p>
              <a:pPr indent="0" algn="ctr" fontAlgn="auto">
                <a:lnSpc>
                  <a:spcPts val="1800"/>
                </a:lnSpc>
              </a:pPr>
              <a:r>
                <a:rPr lang="zh-CN" altLang="en-US" sz="1400" b="1" spc="-100">
                  <a:solidFill>
                    <a:schemeClr val="tx1"/>
                  </a:solidFill>
                  <a:uFillTx/>
                </a:rPr>
                <a:t>SHIPMENT</a:t>
              </a: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endParaRPr lang="zh-CN" altLang="en-US" sz="1400" b="1" spc="-100">
                <a:solidFill>
                  <a:schemeClr val="tx1"/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Products shipped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  <a:p>
              <a:pPr indent="0" algn="ctr" fontAlgn="auto">
                <a:lnSpc>
                  <a:spcPts val="2000"/>
                </a:lnSpc>
              </a:pPr>
              <a:r>
                <a:rPr lang="zh-CN" altLang="en-US" sz="1200" b="1">
                  <a:solidFill>
                    <a:schemeClr val="bg1">
                      <a:lumMod val="65000"/>
                    </a:schemeClr>
                  </a:solidFill>
                  <a:uFillTx/>
                </a:rPr>
                <a:t>globally per year</a:t>
              </a:r>
              <a:endParaRPr lang="zh-CN" altLang="en-US" sz="1200" b="1">
                <a:solidFill>
                  <a:schemeClr val="bg1">
                    <a:lumMod val="65000"/>
                  </a:schemeClr>
                </a:solidFill>
                <a:uFillTx/>
              </a:endParaRPr>
            </a:p>
          </p:txBody>
        </p:sp>
      </p:grp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Ping\Desktop\PPT设计-Smart Card Product Profile\卡PPT\BG-12.jpgBG-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18" y="318"/>
            <a:ext cx="12191365" cy="6857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7225" y="559435"/>
            <a:ext cx="3295650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ABOUT FEITIAN</a:t>
            </a:r>
            <a:endParaRPr lang="zh-CN" altLang="en-US" sz="1400"/>
          </a:p>
          <a:p>
            <a:r>
              <a:rPr lang="zh-CN" altLang="en-US" sz="2000" b="1"/>
              <a:t>GLOBAL PRESENCE</a:t>
            </a:r>
            <a:endParaRPr lang="zh-CN" altLang="en-US" sz="2000" b="1"/>
          </a:p>
        </p:txBody>
      </p:sp>
      <p:sp>
        <p:nvSpPr>
          <p:cNvPr id="2" name="文本框 1"/>
          <p:cNvSpPr txBox="1"/>
          <p:nvPr/>
        </p:nvSpPr>
        <p:spPr>
          <a:xfrm>
            <a:off x="657225" y="1735455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2000"/>
              </a:lnSpc>
            </a:pPr>
            <a:r>
              <a:rPr lang="en-US" altLang="zh-CN" sz="2800" b="1" spc="-100">
                <a:solidFill>
                  <a:schemeClr val="tx1"/>
                </a:solidFill>
                <a:uFillTx/>
              </a:rPr>
              <a:t>2</a:t>
            </a:r>
            <a:endParaRPr lang="en-US" altLang="zh-CN" sz="2800" b="1" spc="-100">
              <a:solidFill>
                <a:schemeClr val="tx1"/>
              </a:solidFill>
              <a:uFillTx/>
            </a:endParaRPr>
          </a:p>
          <a:p>
            <a:pPr indent="0" algn="l" fontAlgn="auto">
              <a:lnSpc>
                <a:spcPts val="2000"/>
              </a:lnSpc>
            </a:pP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Subsidiaries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7225" y="2631440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2000"/>
              </a:lnSpc>
            </a:pPr>
            <a:r>
              <a:rPr lang="en-US" altLang="zh-CN" sz="2800" b="1" spc="-100">
                <a:solidFill>
                  <a:schemeClr val="tx1"/>
                </a:solidFill>
                <a:uFillTx/>
              </a:rPr>
              <a:t>2</a:t>
            </a:r>
            <a:endParaRPr lang="en-US" altLang="zh-CN" sz="2800" spc="-100">
              <a:solidFill>
                <a:schemeClr val="tx1"/>
              </a:solidFill>
              <a:uFillTx/>
            </a:endParaRPr>
          </a:p>
          <a:p>
            <a:pPr indent="0" algn="l" fontAlgn="auto">
              <a:lnSpc>
                <a:spcPts val="2000"/>
              </a:lnSpc>
            </a:pP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JV Partners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6275" y="4451350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en-US" altLang="zh-CN" sz="2800" b="1" spc="-100">
                <a:solidFill>
                  <a:schemeClr val="tx1"/>
                </a:solidFill>
                <a:uFillTx/>
              </a:rPr>
              <a:t>5</a:t>
            </a:r>
            <a:r>
              <a:rPr lang="zh-CN" altLang="en-US" sz="2800" b="1" spc="-100">
                <a:solidFill>
                  <a:schemeClr val="tx1"/>
                </a:solidFill>
                <a:uFillTx/>
              </a:rPr>
              <a:t>,000+</a:t>
            </a:r>
            <a:endParaRPr lang="zh-CN" altLang="en-US" sz="3600" spc="-100">
              <a:solidFill>
                <a:schemeClr val="tx1"/>
              </a:solidFill>
              <a:uFillTx/>
            </a:endParaRPr>
          </a:p>
          <a:p>
            <a:pPr indent="0" algn="l" fontAlgn="auto">
              <a:lnSpc>
                <a:spcPts val="1800"/>
              </a:lnSpc>
            </a:pP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Clients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6275" y="5543550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Countries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52725" y="2232660"/>
            <a:ext cx="17646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Canada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523490" y="2997835"/>
            <a:ext cx="17646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USA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48425" y="2865755"/>
            <a:ext cx="17646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France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383520" y="2724150"/>
            <a:ext cx="17646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Japan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740265" y="3495040"/>
            <a:ext cx="22980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Hong Kong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9429750" y="4064635"/>
            <a:ext cx="1645920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Malaysia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8650" y="5337810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sz="2800" b="1" spc="-100">
                <a:solidFill>
                  <a:schemeClr val="tx1"/>
                </a:solidFill>
                <a:uFillTx/>
              </a:rPr>
              <a:t>150+</a:t>
            </a:r>
            <a:endParaRPr lang="zh-CN" altLang="en-US" sz="2800" spc="-100">
              <a:solidFill>
                <a:schemeClr val="tx1"/>
              </a:solidFill>
              <a:uFillTx/>
            </a:endParaRPr>
          </a:p>
          <a:p>
            <a:pPr indent="0" algn="l" fontAlgn="auto">
              <a:lnSpc>
                <a:spcPts val="1800"/>
              </a:lnSpc>
            </a:pPr>
            <a:endParaRPr lang="zh-CN" altLang="en-US" sz="2800" b="1" spc="-100">
              <a:solidFill>
                <a:schemeClr val="tx1"/>
              </a:solidFill>
              <a:uFillTx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518015" y="4378960"/>
            <a:ext cx="1645920" cy="252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sz="1600" b="1" spc="-100">
                <a:solidFill>
                  <a:schemeClr val="tx1"/>
                </a:solidFill>
                <a:uFillTx/>
              </a:rPr>
              <a:t>Singapore</a:t>
            </a:r>
            <a:endParaRPr lang="zh-CN" altLang="en-US" sz="1600" b="1" spc="-100">
              <a:solidFill>
                <a:schemeClr val="tx1"/>
              </a:solidFill>
              <a:uFillTx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475480" y="4795520"/>
            <a:ext cx="1645920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Brazil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48425" y="2454910"/>
            <a:ext cx="1645920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Netherlands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021445" y="1562735"/>
            <a:ext cx="1645920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Russia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614410" y="3699510"/>
            <a:ext cx="1645920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India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7700" y="3390900"/>
            <a:ext cx="1764665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00000"/>
              </a:lnSpc>
            </a:pPr>
            <a:r>
              <a:rPr lang="en-US" altLang="zh-CN" sz="2800" b="1" spc="-100">
                <a:solidFill>
                  <a:schemeClr val="tx1"/>
                </a:solidFill>
                <a:uFillTx/>
              </a:rPr>
              <a:t>7</a:t>
            </a:r>
            <a:endParaRPr lang="en-US" altLang="zh-CN" sz="2800" spc="-100">
              <a:solidFill>
                <a:schemeClr val="tx1"/>
              </a:solidFill>
              <a:uFillTx/>
            </a:endParaRPr>
          </a:p>
          <a:p>
            <a:pPr indent="0" algn="l" fontAlgn="auto">
              <a:lnSpc>
                <a:spcPct val="100000"/>
              </a:lnSpc>
            </a:pP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Sales </a:t>
            </a:r>
            <a:r>
              <a:rPr lang="en-US" altLang="zh-CN" sz="1200" b="1">
                <a:solidFill>
                  <a:schemeClr val="bg1">
                    <a:lumMod val="65000"/>
                  </a:schemeClr>
                </a:solidFill>
                <a:uFillTx/>
              </a:rPr>
              <a:t>O</a:t>
            </a:r>
            <a:r>
              <a:rPr lang="zh-CN" altLang="en-US" sz="1200" b="1">
                <a:solidFill>
                  <a:schemeClr val="bg1">
                    <a:lumMod val="65000"/>
                  </a:schemeClr>
                </a:solidFill>
                <a:uFillTx/>
              </a:rPr>
              <a:t>utlets</a:t>
            </a:r>
            <a:endParaRPr lang="zh-CN" altLang="en-US" sz="1200" b="1">
              <a:solidFill>
                <a:schemeClr val="bg1">
                  <a:lumMod val="65000"/>
                </a:schemeClr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7575" y="3319780"/>
            <a:ext cx="1764665" cy="302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1800"/>
              </a:lnSpc>
            </a:pPr>
            <a:r>
              <a:rPr lang="zh-CN" altLang="en-US" b="1" spc="-100">
                <a:solidFill>
                  <a:schemeClr val="tx1"/>
                </a:solidFill>
                <a:uFillTx/>
              </a:rPr>
              <a:t>Morocco</a:t>
            </a:r>
            <a:endParaRPr lang="zh-CN" altLang="en-US" b="1" spc="-100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537146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ABOUT FEITIAN</a:t>
            </a:r>
            <a:endParaRPr lang="zh-CN" altLang="en-US" sz="1400"/>
          </a:p>
          <a:p>
            <a:r>
              <a:rPr lang="zh-CN" altLang="en-US" sz="2000" b="1"/>
              <a:t>CERTIFICATIONS &amp; MEMBERSHIPS</a:t>
            </a:r>
            <a:endParaRPr lang="zh-CN" altLang="en-US" sz="2000" b="1"/>
          </a:p>
        </p:txBody>
      </p:sp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" y="-330200"/>
            <a:ext cx="1218057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537146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ABOUT FEITIAN</a:t>
            </a:r>
            <a:endParaRPr lang="zh-CN" altLang="en-US" sz="1400"/>
          </a:p>
          <a:p>
            <a:r>
              <a:rPr lang="zh-CN" altLang="en-US" sz="2000" b="1"/>
              <a:t>CUSTOMER REFERENCE</a:t>
            </a:r>
            <a:endParaRPr lang="zh-CN" altLang="en-US" sz="2000" b="1"/>
          </a:p>
        </p:txBody>
      </p:sp>
      <p:pic>
        <p:nvPicPr>
          <p:cNvPr id="2" name="图片 1" descr="未标题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1264285"/>
            <a:ext cx="10948670" cy="4431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Ping\Desktop\卡PPT\未标题-16_画板 1_画板 1.jpg未标题-16_画板 1_画板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537146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/>
              <a:t>ABOUT FEITIAN</a:t>
            </a:r>
            <a:endParaRPr lang="zh-CN" altLang="en-US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Domestic Banking Customers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Ping\Desktop\卡PPT\BG-5_画板 1_画板 1_画板 1_画板 1_画板 1.jpgBG-5_画板 1_画板 1_画板 1_画板 1_画板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99860" y="1790065"/>
            <a:ext cx="5772150" cy="1373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SMARTCARD</a:t>
            </a:r>
            <a:endParaRPr lang="en-US" altLang="zh-CN" sz="5000" b="1">
              <a:solidFill>
                <a:schemeClr val="tx1"/>
              </a:solidFill>
              <a:uFillTx/>
            </a:endParaRPr>
          </a:p>
          <a:p>
            <a:pPr indent="0" fontAlgn="auto">
              <a:lnSpc>
                <a:spcPts val="5000"/>
              </a:lnSpc>
            </a:pPr>
            <a:r>
              <a:rPr lang="en-US" altLang="zh-CN" sz="5000" b="1">
                <a:solidFill>
                  <a:schemeClr val="tx1"/>
                </a:solidFill>
                <a:uFillTx/>
              </a:rPr>
              <a:t>PRODUCTS</a:t>
            </a:r>
            <a:endParaRPr lang="en-US" altLang="zh-CN" sz="5000" b="1">
              <a:solidFill>
                <a:schemeClr val="tx1"/>
              </a:solidFill>
              <a:uFillTx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BG-3_画板 1_画板 1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208"/>
            <a:ext cx="12192000" cy="6839585"/>
          </a:xfrm>
          <a:prstGeom prst="rect">
            <a:avLst/>
          </a:prstGeom>
        </p:spPr>
      </p:pic>
      <p:pic>
        <p:nvPicPr>
          <p:cNvPr id="26" name="图片 25" descr="C:\Users\Ping\Desktop\515833774 [转换].png515833774 [转换]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70063" y="803910"/>
            <a:ext cx="5218430" cy="55968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750" y="559435"/>
            <a:ext cx="3248025" cy="614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/>
              <a:t>SMARTCARD PRODUCTS</a:t>
            </a:r>
            <a:endParaRPr lang="en-US" altLang="zh-CN" sz="1400"/>
          </a:p>
          <a:p>
            <a:r>
              <a:rPr lang="zh-CN" altLang="en-US" sz="2000" b="1" cap="all">
                <a:solidFill>
                  <a:schemeClr val="tx1"/>
                </a:solidFill>
                <a:uFillTx/>
              </a:rPr>
              <a:t>What We </a:t>
            </a:r>
            <a:r>
              <a:rPr lang="en-US" altLang="zh-CN" sz="2000" b="1" cap="all">
                <a:solidFill>
                  <a:schemeClr val="tx1"/>
                </a:solidFill>
                <a:uFillTx/>
              </a:rPr>
              <a:t>provide</a:t>
            </a:r>
            <a:r>
              <a:rPr lang="zh-CN" altLang="en-US" sz="2000" b="1" cap="all">
                <a:solidFill>
                  <a:schemeClr val="tx1"/>
                </a:solidFill>
                <a:uFillTx/>
              </a:rPr>
              <a:t>?</a:t>
            </a:r>
            <a:endParaRPr lang="zh-CN" altLang="en-US" sz="2000" b="1" cap="all">
              <a:solidFill>
                <a:schemeClr val="tx1"/>
              </a:solidFill>
              <a:uFillTx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68525" y="3252470"/>
            <a:ext cx="274129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200" b="1" dirty="0" smtClean="0">
                <a:sym typeface="+mn-ea"/>
              </a:rPr>
              <a:t>FT-JCOS</a:t>
            </a:r>
            <a:endParaRPr lang="en-US" altLang="zh-CN" sz="3200" b="1" dirty="0" smtClean="0">
              <a:sym typeface="+mn-ea"/>
            </a:endParaRPr>
          </a:p>
          <a:p>
            <a:pPr algn="ctr"/>
            <a:r>
              <a:rPr lang="en-US" altLang="zh-CN" sz="1400" b="1" dirty="0" smtClean="0">
                <a:sym typeface="+mn-ea"/>
              </a:rPr>
              <a:t>SMARTCARD JAVA OS</a:t>
            </a:r>
            <a:endParaRPr lang="en-US" altLang="zh-CN" sz="1400" b="1" dirty="0" smtClean="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66890" y="4674870"/>
            <a:ext cx="203898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Card Body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09460" y="3429000"/>
            <a:ext cx="2038985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Hardware (Module)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866890" y="2153285"/>
            <a:ext cx="312674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Qualification&amp; Certification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021705" y="1173480"/>
            <a:ext cx="312674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Applets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</p:txBody>
      </p:sp>
      <p:pic>
        <p:nvPicPr>
          <p:cNvPr id="30" name="图片 29" descr="application-group-fi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20" y="1034415"/>
            <a:ext cx="566778" cy="648000"/>
          </a:xfrm>
          <a:prstGeom prst="rect">
            <a:avLst/>
          </a:prstGeom>
        </p:spPr>
      </p:pic>
      <p:pic>
        <p:nvPicPr>
          <p:cNvPr id="31" name="图片 30" descr="fabuzhengshu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070" y="2014855"/>
            <a:ext cx="620697" cy="648000"/>
          </a:xfrm>
          <a:prstGeom prst="rect">
            <a:avLst/>
          </a:prstGeom>
        </p:spPr>
      </p:pic>
      <p:pic>
        <p:nvPicPr>
          <p:cNvPr id="33" name="图片 32" descr="未标题-6"/>
          <p:cNvPicPr>
            <a:picLocks noChangeAspect="1"/>
          </p:cNvPicPr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>
            <a:off x="6103620" y="3319780"/>
            <a:ext cx="612000" cy="565099"/>
          </a:xfrm>
          <a:prstGeom prst="rect">
            <a:avLst/>
          </a:prstGeom>
        </p:spPr>
      </p:pic>
      <p:pic>
        <p:nvPicPr>
          <p:cNvPr id="34" name="图片 33" descr="矢量智能对象34"/>
          <p:cNvPicPr>
            <a:picLocks noChangeAspect="1"/>
          </p:cNvPicPr>
          <p:nvPr/>
        </p:nvPicPr>
        <p:blipFill>
          <a:blip r:embed="rId6">
            <a:alphaModFix amt="64000"/>
          </a:blip>
          <a:stretch>
            <a:fillRect/>
          </a:stretch>
        </p:blipFill>
        <p:spPr>
          <a:xfrm>
            <a:off x="5866765" y="4674870"/>
            <a:ext cx="648000" cy="40776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021705" y="5598795"/>
            <a:ext cx="4149090" cy="727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Personal Script, </a:t>
            </a:r>
            <a:r>
              <a:rPr lang="en-US" altLang="zh-CN" sz="1600" b="1" dirty="0" smtClean="0">
                <a:uFillTx/>
                <a:sym typeface="+mn-ea"/>
              </a:rPr>
              <a:t>Personal</a:t>
            </a:r>
            <a:r>
              <a:rPr lang="en-US" altLang="zh-CN" sz="1600" b="1" dirty="0" smtClean="0">
                <a:uFillTx/>
                <a:sym typeface="+mn-ea"/>
              </a:rPr>
              <a:t> </a:t>
            </a:r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Software, 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  <a:p>
            <a:pPr algn="l"/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Personal </a:t>
            </a:r>
            <a:r>
              <a:rPr lang="en-US" altLang="zh-CN" sz="1600" b="1" dirty="0" smtClean="0">
                <a:uFillTx/>
                <a:sym typeface="+mn-ea"/>
              </a:rPr>
              <a:t>Service, Personal</a:t>
            </a:r>
            <a:r>
              <a:rPr lang="en-US" altLang="zh-CN" sz="1600" b="1" dirty="0" smtClean="0">
                <a:solidFill>
                  <a:schemeClr val="tx1"/>
                </a:solidFill>
                <a:uFillTx/>
                <a:sym typeface="+mn-ea"/>
              </a:rPr>
              <a:t> </a:t>
            </a:r>
            <a:r>
              <a:rPr lang="en-US" altLang="zh-CN" sz="1600" b="1" dirty="0" smtClean="0">
                <a:uFillTx/>
                <a:sym typeface="+mn-ea"/>
              </a:rPr>
              <a:t>Document</a:t>
            </a:r>
            <a:endParaRPr lang="en-US" altLang="zh-CN" sz="1600" b="1" dirty="0" smtClean="0">
              <a:solidFill>
                <a:schemeClr val="tx1"/>
              </a:solidFill>
              <a:uFillTx/>
              <a:sym typeface="+mn-ea"/>
            </a:endParaRPr>
          </a:p>
        </p:txBody>
      </p:sp>
      <p:pic>
        <p:nvPicPr>
          <p:cNvPr id="3" name="图片 2" descr="pers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555" y="5551170"/>
            <a:ext cx="528320" cy="5283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COMMONDATA" val="eyJoZGlkIjoiYWE2ODI3YTljZGQzNzQ4ZmRjZjI2NzM1NTAwOTMwODUifQ=="/>
  <p:tag name="KSO_WPP_MARK_KEY" val="d216309a-387f-46a3-9db9-74ed692a193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5958</Words>
  <Application>WPS 演示</Application>
  <PresentationFormat>宽屏</PresentationFormat>
  <Paragraphs>416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Ping</cp:lastModifiedBy>
  <cp:revision>287</cp:revision>
  <dcterms:created xsi:type="dcterms:W3CDTF">2019-06-19T02:08:00Z</dcterms:created>
  <dcterms:modified xsi:type="dcterms:W3CDTF">2023-03-24T07:21:10Z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2052-11.1.0.14018</vt:lpwstr>
  </property>
  <property fmtid="{D5CDD505-2E9C-101B-9397-08002B2CF9AE}" pid="3" name="ICV">
    <vt:lpwstr>D3CE68C8DFCE44DABAE5F11D4E5C63B7</vt:lpwstr>
  </property>
</Properties>
</file>