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38"/>
  </p:notesMasterIdLst>
  <p:sldIdLst>
    <p:sldId id="284" r:id="rId6"/>
    <p:sldId id="286" r:id="rId7"/>
    <p:sldId id="287" r:id="rId8"/>
    <p:sldId id="288" r:id="rId9"/>
    <p:sldId id="310" r:id="rId10"/>
    <p:sldId id="313" r:id="rId11"/>
    <p:sldId id="314" r:id="rId12"/>
    <p:sldId id="324" r:id="rId13"/>
    <p:sldId id="316" r:id="rId14"/>
    <p:sldId id="317" r:id="rId15"/>
    <p:sldId id="322" r:id="rId16"/>
    <p:sldId id="323"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5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E223F-499F-4EF4-A60E-0F38DD20E663}"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zh-CN" altLang="en-US"/>
        </a:p>
      </dgm:t>
    </dgm:pt>
    <dgm:pt modelId="{E24F35A1-722F-48EA-BFB4-485A2BF4730D}">
      <dgm:prSet/>
      <dgm:spPr/>
      <dgm:t>
        <a:bodyPr/>
        <a:lstStyle/>
        <a:p>
          <a:pPr algn="just" rtl="0"/>
          <a:r>
            <a:rPr lang="en-US" b="1" i="1" dirty="0" smtClean="0">
              <a:solidFill>
                <a:schemeClr val="tx1"/>
              </a:solidFill>
            </a:rPr>
            <a:t>To send an encrypted email, you must have the public key or certificate of your opponent, which can be used to encrypt the message you are sending. In this case, only the private key (typically held by the recipient) matching the public key can be used to decrypt the message. </a:t>
          </a:r>
          <a:endParaRPr lang="zh-CN" b="1" i="1" dirty="0">
            <a:solidFill>
              <a:schemeClr val="tx1"/>
            </a:solidFill>
          </a:endParaRPr>
        </a:p>
      </dgm:t>
    </dgm:pt>
    <dgm:pt modelId="{EF28CFCD-2021-42BE-9C97-4ECBF6393154}" type="parTrans" cxnId="{6AD36823-8ADB-43EA-9987-2C55A11E1F61}">
      <dgm:prSet/>
      <dgm:spPr/>
      <dgm:t>
        <a:bodyPr/>
        <a:lstStyle/>
        <a:p>
          <a:endParaRPr lang="zh-CN" altLang="en-US"/>
        </a:p>
      </dgm:t>
    </dgm:pt>
    <dgm:pt modelId="{7712C539-22D2-4C3F-99D3-1CFCC7BDD01D}" type="sibTrans" cxnId="{6AD36823-8ADB-43EA-9987-2C55A11E1F61}">
      <dgm:prSet/>
      <dgm:spPr/>
      <dgm:t>
        <a:bodyPr/>
        <a:lstStyle/>
        <a:p>
          <a:endParaRPr lang="zh-CN" altLang="en-US"/>
        </a:p>
      </dgm:t>
    </dgm:pt>
    <dgm:pt modelId="{503560E9-48E7-4BD9-8BD8-8EFD3935D388}" type="pres">
      <dgm:prSet presAssocID="{48FE223F-499F-4EF4-A60E-0F38DD20E663}" presName="composite" presStyleCnt="0">
        <dgm:presLayoutVars>
          <dgm:chMax val="5"/>
          <dgm:dir/>
          <dgm:animLvl val="ctr"/>
          <dgm:resizeHandles val="exact"/>
        </dgm:presLayoutVars>
      </dgm:prSet>
      <dgm:spPr/>
      <dgm:t>
        <a:bodyPr/>
        <a:lstStyle/>
        <a:p>
          <a:endParaRPr lang="zh-CN" altLang="en-US"/>
        </a:p>
      </dgm:t>
    </dgm:pt>
    <dgm:pt modelId="{4A717C20-CBEF-4556-AF04-ACA59686C029}" type="pres">
      <dgm:prSet presAssocID="{48FE223F-499F-4EF4-A60E-0F38DD20E663}" presName="cycle" presStyleCnt="0"/>
      <dgm:spPr/>
    </dgm:pt>
    <dgm:pt modelId="{781F8EB5-1B02-4319-A65B-C66152A871E4}" type="pres">
      <dgm:prSet presAssocID="{48FE223F-499F-4EF4-A60E-0F38DD20E663}" presName="centerShape" presStyleCnt="0"/>
      <dgm:spPr/>
    </dgm:pt>
    <dgm:pt modelId="{3903791B-2D81-4141-9516-81EA26E0C9D8}" type="pres">
      <dgm:prSet presAssocID="{48FE223F-499F-4EF4-A60E-0F38DD20E663}" presName="connSite" presStyleLbl="node1" presStyleIdx="0" presStyleCnt="2"/>
      <dgm:spPr/>
    </dgm:pt>
    <dgm:pt modelId="{F1DF7F32-1874-44B7-A887-580F1F147BFB}" type="pres">
      <dgm:prSet presAssocID="{48FE223F-499F-4EF4-A60E-0F38DD20E663}" presName="visible" presStyleLbl="node1" presStyleIdx="0" presStyleCnt="2" custScaleX="110002" custScaleY="44089" custLinFactNeighborX="85740" custLinFactNeighborY="-131"/>
      <dgm:spPr>
        <a:blipFill rotWithShape="1">
          <a:blip xmlns:r="http://schemas.openxmlformats.org/officeDocument/2006/relationships" r:embed="rId1"/>
          <a:stretch>
            <a:fillRect/>
          </a:stretch>
        </a:blipFill>
      </dgm:spPr>
    </dgm:pt>
    <dgm:pt modelId="{8423DAFB-8D1B-46E1-855D-58684E38C4CE}" type="pres">
      <dgm:prSet presAssocID="{EF28CFCD-2021-42BE-9C97-4ECBF6393154}" presName="Name25" presStyleLbl="parChTrans1D1" presStyleIdx="0" presStyleCnt="1"/>
      <dgm:spPr/>
      <dgm:t>
        <a:bodyPr/>
        <a:lstStyle/>
        <a:p>
          <a:endParaRPr lang="zh-CN" altLang="en-US"/>
        </a:p>
      </dgm:t>
    </dgm:pt>
    <dgm:pt modelId="{6676B1CA-50F6-44C4-BF24-D7EA1B2FC287}" type="pres">
      <dgm:prSet presAssocID="{E24F35A1-722F-48EA-BFB4-485A2BF4730D}" presName="node" presStyleCnt="0"/>
      <dgm:spPr/>
    </dgm:pt>
    <dgm:pt modelId="{CCEEEF52-A4FF-420A-8684-A372A216C492}" type="pres">
      <dgm:prSet presAssocID="{E24F35A1-722F-48EA-BFB4-485A2BF4730D}" presName="parentNode" presStyleLbl="node1" presStyleIdx="1" presStyleCnt="2" custScaleX="554667" custScaleY="155394" custLinFactX="32785" custLinFactNeighborX="100000" custLinFactNeighborY="2059">
        <dgm:presLayoutVars>
          <dgm:chMax val="1"/>
          <dgm:bulletEnabled val="1"/>
        </dgm:presLayoutVars>
      </dgm:prSet>
      <dgm:spPr/>
      <dgm:t>
        <a:bodyPr/>
        <a:lstStyle/>
        <a:p>
          <a:endParaRPr lang="zh-CN" altLang="en-US"/>
        </a:p>
      </dgm:t>
    </dgm:pt>
    <dgm:pt modelId="{6CE8F851-C0F3-4412-9C55-D56936BDF24B}" type="pres">
      <dgm:prSet presAssocID="{E24F35A1-722F-48EA-BFB4-485A2BF4730D}" presName="childNode" presStyleLbl="revTx" presStyleIdx="0" presStyleCnt="0">
        <dgm:presLayoutVars>
          <dgm:bulletEnabled val="1"/>
        </dgm:presLayoutVars>
      </dgm:prSet>
      <dgm:spPr/>
    </dgm:pt>
  </dgm:ptLst>
  <dgm:cxnLst>
    <dgm:cxn modelId="{562FE191-FA3C-455D-AB8A-F33ED6B5E1D5}" type="presOf" srcId="{EF28CFCD-2021-42BE-9C97-4ECBF6393154}" destId="{8423DAFB-8D1B-46E1-855D-58684E38C4CE}" srcOrd="0" destOrd="0" presId="urn:microsoft.com/office/officeart/2005/8/layout/radial2"/>
    <dgm:cxn modelId="{6AD36823-8ADB-43EA-9987-2C55A11E1F61}" srcId="{48FE223F-499F-4EF4-A60E-0F38DD20E663}" destId="{E24F35A1-722F-48EA-BFB4-485A2BF4730D}" srcOrd="0" destOrd="0" parTransId="{EF28CFCD-2021-42BE-9C97-4ECBF6393154}" sibTransId="{7712C539-22D2-4C3F-99D3-1CFCC7BDD01D}"/>
    <dgm:cxn modelId="{0C9D9EB9-B334-46C5-9B90-57EFCB008C9B}" type="presOf" srcId="{48FE223F-499F-4EF4-A60E-0F38DD20E663}" destId="{503560E9-48E7-4BD9-8BD8-8EFD3935D388}" srcOrd="0" destOrd="0" presId="urn:microsoft.com/office/officeart/2005/8/layout/radial2"/>
    <dgm:cxn modelId="{4A869695-924E-4938-AC42-C98E071B3CDC}" type="presOf" srcId="{E24F35A1-722F-48EA-BFB4-485A2BF4730D}" destId="{CCEEEF52-A4FF-420A-8684-A372A216C492}" srcOrd="0" destOrd="0" presId="urn:microsoft.com/office/officeart/2005/8/layout/radial2"/>
    <dgm:cxn modelId="{29518331-FE8B-45A3-BE9C-B70E0D8C1E71}" type="presParOf" srcId="{503560E9-48E7-4BD9-8BD8-8EFD3935D388}" destId="{4A717C20-CBEF-4556-AF04-ACA59686C029}" srcOrd="0" destOrd="0" presId="urn:microsoft.com/office/officeart/2005/8/layout/radial2"/>
    <dgm:cxn modelId="{0F2D4FF1-BD82-4402-96A8-024FB24147C5}" type="presParOf" srcId="{4A717C20-CBEF-4556-AF04-ACA59686C029}" destId="{781F8EB5-1B02-4319-A65B-C66152A871E4}" srcOrd="0" destOrd="0" presId="urn:microsoft.com/office/officeart/2005/8/layout/radial2"/>
    <dgm:cxn modelId="{A95EA12E-E71B-46AB-B8CE-0741742E41CC}" type="presParOf" srcId="{781F8EB5-1B02-4319-A65B-C66152A871E4}" destId="{3903791B-2D81-4141-9516-81EA26E0C9D8}" srcOrd="0" destOrd="0" presId="urn:microsoft.com/office/officeart/2005/8/layout/radial2"/>
    <dgm:cxn modelId="{6B7D10BF-A3C3-40D2-B2BD-BEA887F0D4D4}" type="presParOf" srcId="{781F8EB5-1B02-4319-A65B-C66152A871E4}" destId="{F1DF7F32-1874-44B7-A887-580F1F147BFB}" srcOrd="1" destOrd="0" presId="urn:microsoft.com/office/officeart/2005/8/layout/radial2"/>
    <dgm:cxn modelId="{B14A15EC-B396-45C7-8FBE-6D315DCCC3BA}" type="presParOf" srcId="{4A717C20-CBEF-4556-AF04-ACA59686C029}" destId="{8423DAFB-8D1B-46E1-855D-58684E38C4CE}" srcOrd="1" destOrd="0" presId="urn:microsoft.com/office/officeart/2005/8/layout/radial2"/>
    <dgm:cxn modelId="{F288D717-F8B8-4878-BCCE-58A3A3B5697B}" type="presParOf" srcId="{4A717C20-CBEF-4556-AF04-ACA59686C029}" destId="{6676B1CA-50F6-44C4-BF24-D7EA1B2FC287}" srcOrd="2" destOrd="0" presId="urn:microsoft.com/office/officeart/2005/8/layout/radial2"/>
    <dgm:cxn modelId="{84B83F0C-17BF-4ABC-99FF-6768C5C9B7FB}" type="presParOf" srcId="{6676B1CA-50F6-44C4-BF24-D7EA1B2FC287}" destId="{CCEEEF52-A4FF-420A-8684-A372A216C492}" srcOrd="0" destOrd="0" presId="urn:microsoft.com/office/officeart/2005/8/layout/radial2"/>
    <dgm:cxn modelId="{931A4A67-BE31-4D9D-A049-8F92C5F36508}" type="presParOf" srcId="{6676B1CA-50F6-44C4-BF24-D7EA1B2FC287}" destId="{6CE8F851-C0F3-4412-9C55-D56936BDF24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A4135-D789-4031-B86A-F0A3475FE9AE}"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zh-CN" altLang="en-US"/>
        </a:p>
      </dgm:t>
    </dgm:pt>
    <dgm:pt modelId="{A5ECB7FD-4DDD-4024-BC09-51BA47768B78}">
      <dgm:prSet/>
      <dgm:spPr/>
      <dgm:t>
        <a:bodyPr/>
        <a:lstStyle/>
        <a:p>
          <a:pPr rtl="0"/>
          <a:r>
            <a:rPr lang="en-US" dirty="0" smtClean="0"/>
            <a:t>Click ‘New’ to create a VPN connection.</a:t>
          </a:r>
          <a:endParaRPr lang="zh-CN" dirty="0"/>
        </a:p>
      </dgm:t>
    </dgm:pt>
    <dgm:pt modelId="{8409E404-551D-4B47-A01D-4D329476120C}" type="parTrans" cxnId="{653494B7-9791-43DE-AEFB-8937D1049C85}">
      <dgm:prSet/>
      <dgm:spPr/>
      <dgm:t>
        <a:bodyPr/>
        <a:lstStyle/>
        <a:p>
          <a:endParaRPr lang="zh-CN" altLang="en-US"/>
        </a:p>
      </dgm:t>
    </dgm:pt>
    <dgm:pt modelId="{716A4106-C026-4B2E-B59D-59A3B76F2832}" type="sibTrans" cxnId="{653494B7-9791-43DE-AEFB-8937D1049C85}">
      <dgm:prSet/>
      <dgm:spPr/>
      <dgm:t>
        <a:bodyPr/>
        <a:lstStyle/>
        <a:p>
          <a:endParaRPr lang="zh-CN" altLang="en-US"/>
        </a:p>
      </dgm:t>
    </dgm:pt>
    <dgm:pt modelId="{69238F64-3F10-4DBB-9190-FD5518BDBC22}" type="pres">
      <dgm:prSet presAssocID="{AADA4135-D789-4031-B86A-F0A3475FE9AE}" presName="Name0" presStyleCnt="0">
        <dgm:presLayoutVars>
          <dgm:dir/>
          <dgm:resizeHandles val="exact"/>
        </dgm:presLayoutVars>
      </dgm:prSet>
      <dgm:spPr/>
      <dgm:t>
        <a:bodyPr/>
        <a:lstStyle/>
        <a:p>
          <a:endParaRPr lang="zh-CN" altLang="en-US"/>
        </a:p>
      </dgm:t>
    </dgm:pt>
    <dgm:pt modelId="{03C7F850-3BE2-493F-AE25-F7E4DA662DE0}" type="pres">
      <dgm:prSet presAssocID="{AADA4135-D789-4031-B86A-F0A3475FE9AE}" presName="arrow" presStyleLbl="bgShp" presStyleIdx="0" presStyleCnt="1" custLinFactNeighborY="-16949"/>
      <dgm:spPr/>
    </dgm:pt>
    <dgm:pt modelId="{F8B056A2-B330-49B6-9D5C-406E91E22498}" type="pres">
      <dgm:prSet presAssocID="{AADA4135-D789-4031-B86A-F0A3475FE9AE}" presName="points" presStyleCnt="0"/>
      <dgm:spPr/>
    </dgm:pt>
    <dgm:pt modelId="{0B2ACD07-1631-4E41-97ED-5C1732DF552C}" type="pres">
      <dgm:prSet presAssocID="{A5ECB7FD-4DDD-4024-BC09-51BA47768B78}" presName="compositeA" presStyleCnt="0"/>
      <dgm:spPr/>
    </dgm:pt>
    <dgm:pt modelId="{5ED1DB50-73FE-4462-B81F-F60DC49E32E7}" type="pres">
      <dgm:prSet presAssocID="{A5ECB7FD-4DDD-4024-BC09-51BA47768B78}" presName="textA" presStyleLbl="revTx" presStyleIdx="0" presStyleCnt="1">
        <dgm:presLayoutVars>
          <dgm:bulletEnabled val="1"/>
        </dgm:presLayoutVars>
      </dgm:prSet>
      <dgm:spPr/>
      <dgm:t>
        <a:bodyPr/>
        <a:lstStyle/>
        <a:p>
          <a:endParaRPr lang="zh-CN" altLang="en-US"/>
        </a:p>
      </dgm:t>
    </dgm:pt>
    <dgm:pt modelId="{CDE38897-5701-4670-9BF3-ADC651A7FC65}" type="pres">
      <dgm:prSet presAssocID="{A5ECB7FD-4DDD-4024-BC09-51BA47768B78}" presName="circleA" presStyleLbl="node1" presStyleIdx="0" presStyleCnt="1" custLinFactNeighborX="50847" custLinFactNeighborY="-89548"/>
      <dgm:spPr/>
    </dgm:pt>
    <dgm:pt modelId="{C07BBD7A-4ED6-4521-B721-97E487DE7DDE}" type="pres">
      <dgm:prSet presAssocID="{A5ECB7FD-4DDD-4024-BC09-51BA47768B78}" presName="spaceA" presStyleCnt="0"/>
      <dgm:spPr/>
    </dgm:pt>
  </dgm:ptLst>
  <dgm:cxnLst>
    <dgm:cxn modelId="{653494B7-9791-43DE-AEFB-8937D1049C85}" srcId="{AADA4135-D789-4031-B86A-F0A3475FE9AE}" destId="{A5ECB7FD-4DDD-4024-BC09-51BA47768B78}" srcOrd="0" destOrd="0" parTransId="{8409E404-551D-4B47-A01D-4D329476120C}" sibTransId="{716A4106-C026-4B2E-B59D-59A3B76F2832}"/>
    <dgm:cxn modelId="{08B1A5E0-DB6E-41AF-9DE5-E8A105C262F3}" type="presOf" srcId="{A5ECB7FD-4DDD-4024-BC09-51BA47768B78}" destId="{5ED1DB50-73FE-4462-B81F-F60DC49E32E7}" srcOrd="0" destOrd="0" presId="urn:microsoft.com/office/officeart/2005/8/layout/hProcess11"/>
    <dgm:cxn modelId="{58059FB5-0692-43B7-A30A-56DB765B6FA5}" type="presOf" srcId="{AADA4135-D789-4031-B86A-F0A3475FE9AE}" destId="{69238F64-3F10-4DBB-9190-FD5518BDBC22}" srcOrd="0" destOrd="0" presId="urn:microsoft.com/office/officeart/2005/8/layout/hProcess11"/>
    <dgm:cxn modelId="{5E8476D0-9155-4570-8BA7-76488095EBC2}" type="presParOf" srcId="{69238F64-3F10-4DBB-9190-FD5518BDBC22}" destId="{03C7F850-3BE2-493F-AE25-F7E4DA662DE0}" srcOrd="0" destOrd="0" presId="urn:microsoft.com/office/officeart/2005/8/layout/hProcess11"/>
    <dgm:cxn modelId="{AC30398C-AC6F-4567-8021-6E3D16AB8FAF}" type="presParOf" srcId="{69238F64-3F10-4DBB-9190-FD5518BDBC22}" destId="{F8B056A2-B330-49B6-9D5C-406E91E22498}" srcOrd="1" destOrd="0" presId="urn:microsoft.com/office/officeart/2005/8/layout/hProcess11"/>
    <dgm:cxn modelId="{044CFA70-C42D-4601-8316-12C926466DFD}" type="presParOf" srcId="{F8B056A2-B330-49B6-9D5C-406E91E22498}" destId="{0B2ACD07-1631-4E41-97ED-5C1732DF552C}" srcOrd="0" destOrd="0" presId="urn:microsoft.com/office/officeart/2005/8/layout/hProcess11"/>
    <dgm:cxn modelId="{A528060C-C679-4888-A58B-876FF5C6909B}" type="presParOf" srcId="{0B2ACD07-1631-4E41-97ED-5C1732DF552C}" destId="{5ED1DB50-73FE-4462-B81F-F60DC49E32E7}" srcOrd="0" destOrd="0" presId="urn:microsoft.com/office/officeart/2005/8/layout/hProcess11"/>
    <dgm:cxn modelId="{8DA07564-7552-47B3-9393-BC595C51725B}" type="presParOf" srcId="{0B2ACD07-1631-4E41-97ED-5C1732DF552C}" destId="{CDE38897-5701-4670-9BF3-ADC651A7FC65}" srcOrd="1" destOrd="0" presId="urn:microsoft.com/office/officeart/2005/8/layout/hProcess11"/>
    <dgm:cxn modelId="{300FB547-2A1A-4036-BC21-A83765DC5C59}" type="presParOf" srcId="{0B2ACD07-1631-4E41-97ED-5C1732DF552C}" destId="{C07BBD7A-4ED6-4521-B721-97E487DE7DDE}"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A4135-D789-4031-B86A-F0A3475FE9A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A5ECB7FD-4DDD-4024-BC09-51BA47768B78}">
      <dgm:prSet custT="1"/>
      <dgm:spPr/>
      <dgm:t>
        <a:bodyPr/>
        <a:lstStyle/>
        <a:p>
          <a:pPr rtl="0"/>
          <a:r>
            <a:rPr lang="en-US" altLang="zh-CN" sz="1800" dirty="0" smtClean="0"/>
            <a:t>Here, the certificate is the one in </a:t>
          </a:r>
          <a:r>
            <a:rPr lang="en-US" altLang="zh-CN" sz="1800" dirty="0" err="1" smtClean="0"/>
            <a:t>ePass</a:t>
          </a:r>
          <a:endParaRPr lang="zh-CN" altLang="en-US" sz="1800" dirty="0"/>
        </a:p>
      </dgm:t>
    </dgm:pt>
    <dgm:pt modelId="{8409E404-551D-4B47-A01D-4D329476120C}" type="parTrans" cxnId="{653494B7-9791-43DE-AEFB-8937D1049C85}">
      <dgm:prSet/>
      <dgm:spPr/>
      <dgm:t>
        <a:bodyPr/>
        <a:lstStyle/>
        <a:p>
          <a:endParaRPr lang="zh-CN" altLang="en-US"/>
        </a:p>
      </dgm:t>
    </dgm:pt>
    <dgm:pt modelId="{716A4106-C026-4B2E-B59D-59A3B76F2832}" type="sibTrans" cxnId="{653494B7-9791-43DE-AEFB-8937D1049C85}">
      <dgm:prSet/>
      <dgm:spPr/>
      <dgm:t>
        <a:bodyPr/>
        <a:lstStyle/>
        <a:p>
          <a:endParaRPr lang="zh-CN" altLang="en-US"/>
        </a:p>
      </dgm:t>
    </dgm:pt>
    <dgm:pt modelId="{69238F64-3F10-4DBB-9190-FD5518BDBC22}" type="pres">
      <dgm:prSet presAssocID="{AADA4135-D789-4031-B86A-F0A3475FE9AE}" presName="Name0" presStyleCnt="0">
        <dgm:presLayoutVars>
          <dgm:dir/>
          <dgm:resizeHandles val="exact"/>
        </dgm:presLayoutVars>
      </dgm:prSet>
      <dgm:spPr/>
      <dgm:t>
        <a:bodyPr/>
        <a:lstStyle/>
        <a:p>
          <a:endParaRPr lang="zh-CN" altLang="en-US"/>
        </a:p>
      </dgm:t>
    </dgm:pt>
    <dgm:pt modelId="{03C7F850-3BE2-493F-AE25-F7E4DA662DE0}" type="pres">
      <dgm:prSet presAssocID="{AADA4135-D789-4031-B86A-F0A3475FE9AE}" presName="arrow" presStyleLbl="bgShp" presStyleIdx="0" presStyleCnt="1" custLinFactNeighborX="1176" custLinFactNeighborY="-20050"/>
      <dgm:spPr/>
    </dgm:pt>
    <dgm:pt modelId="{F8B056A2-B330-49B6-9D5C-406E91E22498}" type="pres">
      <dgm:prSet presAssocID="{AADA4135-D789-4031-B86A-F0A3475FE9AE}" presName="points" presStyleCnt="0"/>
      <dgm:spPr/>
    </dgm:pt>
    <dgm:pt modelId="{0B2ACD07-1631-4E41-97ED-5C1732DF552C}" type="pres">
      <dgm:prSet presAssocID="{A5ECB7FD-4DDD-4024-BC09-51BA47768B78}" presName="compositeA" presStyleCnt="0"/>
      <dgm:spPr/>
    </dgm:pt>
    <dgm:pt modelId="{5ED1DB50-73FE-4462-B81F-F60DC49E32E7}" type="pres">
      <dgm:prSet presAssocID="{A5ECB7FD-4DDD-4024-BC09-51BA47768B78}" presName="textA" presStyleLbl="revTx" presStyleIdx="0" presStyleCnt="1">
        <dgm:presLayoutVars>
          <dgm:bulletEnabled val="1"/>
        </dgm:presLayoutVars>
      </dgm:prSet>
      <dgm:spPr/>
      <dgm:t>
        <a:bodyPr/>
        <a:lstStyle/>
        <a:p>
          <a:endParaRPr lang="zh-CN" altLang="en-US"/>
        </a:p>
      </dgm:t>
    </dgm:pt>
    <dgm:pt modelId="{CDE38897-5701-4670-9BF3-ADC651A7FC65}" type="pres">
      <dgm:prSet presAssocID="{A5ECB7FD-4DDD-4024-BC09-51BA47768B78}" presName="circleA" presStyleLbl="node1" presStyleIdx="0" presStyleCnt="1" custLinFactNeighborX="23762" custLinFactNeighborY="-89109"/>
      <dgm:spPr/>
    </dgm:pt>
    <dgm:pt modelId="{C07BBD7A-4ED6-4521-B721-97E487DE7DDE}" type="pres">
      <dgm:prSet presAssocID="{A5ECB7FD-4DDD-4024-BC09-51BA47768B78}" presName="spaceA" presStyleCnt="0"/>
      <dgm:spPr/>
    </dgm:pt>
  </dgm:ptLst>
  <dgm:cxnLst>
    <dgm:cxn modelId="{653494B7-9791-43DE-AEFB-8937D1049C85}" srcId="{AADA4135-D789-4031-B86A-F0A3475FE9AE}" destId="{A5ECB7FD-4DDD-4024-BC09-51BA47768B78}" srcOrd="0" destOrd="0" parTransId="{8409E404-551D-4B47-A01D-4D329476120C}" sibTransId="{716A4106-C026-4B2E-B59D-59A3B76F2832}"/>
    <dgm:cxn modelId="{32F8ABA6-5F39-403F-A81B-A7D4700E908A}" type="presOf" srcId="{AADA4135-D789-4031-B86A-F0A3475FE9AE}" destId="{69238F64-3F10-4DBB-9190-FD5518BDBC22}" srcOrd="0" destOrd="0" presId="urn:microsoft.com/office/officeart/2005/8/layout/hProcess11"/>
    <dgm:cxn modelId="{EC9CBCE0-A2A3-4CC4-953C-6A00B2CA082D}" type="presOf" srcId="{A5ECB7FD-4DDD-4024-BC09-51BA47768B78}" destId="{5ED1DB50-73FE-4462-B81F-F60DC49E32E7}" srcOrd="0" destOrd="0" presId="urn:microsoft.com/office/officeart/2005/8/layout/hProcess11"/>
    <dgm:cxn modelId="{F2DFD3EB-F86D-42CB-A762-6D8130ABAB0C}" type="presParOf" srcId="{69238F64-3F10-4DBB-9190-FD5518BDBC22}" destId="{03C7F850-3BE2-493F-AE25-F7E4DA662DE0}" srcOrd="0" destOrd="0" presId="urn:microsoft.com/office/officeart/2005/8/layout/hProcess11"/>
    <dgm:cxn modelId="{EBA9BB00-38EA-4D10-B144-06A3115039C3}" type="presParOf" srcId="{69238F64-3F10-4DBB-9190-FD5518BDBC22}" destId="{F8B056A2-B330-49B6-9D5C-406E91E22498}" srcOrd="1" destOrd="0" presId="urn:microsoft.com/office/officeart/2005/8/layout/hProcess11"/>
    <dgm:cxn modelId="{840E16D6-C0F3-417F-9261-2C8B1523777E}" type="presParOf" srcId="{F8B056A2-B330-49B6-9D5C-406E91E22498}" destId="{0B2ACD07-1631-4E41-97ED-5C1732DF552C}" srcOrd="0" destOrd="0" presId="urn:microsoft.com/office/officeart/2005/8/layout/hProcess11"/>
    <dgm:cxn modelId="{62B909E9-F3D1-459C-B2DC-0408138F9C19}" type="presParOf" srcId="{0B2ACD07-1631-4E41-97ED-5C1732DF552C}" destId="{5ED1DB50-73FE-4462-B81F-F60DC49E32E7}" srcOrd="0" destOrd="0" presId="urn:microsoft.com/office/officeart/2005/8/layout/hProcess11"/>
    <dgm:cxn modelId="{23E09FC4-EA19-45EC-88EE-AB5E1A268AFD}" type="presParOf" srcId="{0B2ACD07-1631-4E41-97ED-5C1732DF552C}" destId="{CDE38897-5701-4670-9BF3-ADC651A7FC65}" srcOrd="1" destOrd="0" presId="urn:microsoft.com/office/officeart/2005/8/layout/hProcess11"/>
    <dgm:cxn modelId="{8A7D64BA-D622-480C-96F7-F86B12A098A5}" type="presParOf" srcId="{0B2ACD07-1631-4E41-97ED-5C1732DF552C}" destId="{C07BBD7A-4ED6-4521-B721-97E487DE7DD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DA4135-D789-4031-B86A-F0A3475FE9A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A5ECB7FD-4DDD-4024-BC09-51BA47768B78}">
      <dgm:prSet custT="1"/>
      <dgm:spPr/>
      <dgm:t>
        <a:bodyPr/>
        <a:lstStyle/>
        <a:p>
          <a:pPr rtl="0"/>
          <a:r>
            <a:rPr lang="en-US" altLang="zh-CN" sz="1600" dirty="0" smtClean="0"/>
            <a:t>Click ‘Connect’ to create connection</a:t>
          </a:r>
          <a:endParaRPr lang="zh-CN" altLang="en-US" sz="1600" dirty="0"/>
        </a:p>
      </dgm:t>
    </dgm:pt>
    <dgm:pt modelId="{8409E404-551D-4B47-A01D-4D329476120C}" type="parTrans" cxnId="{653494B7-9791-43DE-AEFB-8937D1049C85}">
      <dgm:prSet/>
      <dgm:spPr/>
      <dgm:t>
        <a:bodyPr/>
        <a:lstStyle/>
        <a:p>
          <a:endParaRPr lang="zh-CN" altLang="en-US"/>
        </a:p>
      </dgm:t>
    </dgm:pt>
    <dgm:pt modelId="{716A4106-C026-4B2E-B59D-59A3B76F2832}" type="sibTrans" cxnId="{653494B7-9791-43DE-AEFB-8937D1049C85}">
      <dgm:prSet/>
      <dgm:spPr/>
      <dgm:t>
        <a:bodyPr/>
        <a:lstStyle/>
        <a:p>
          <a:endParaRPr lang="zh-CN" altLang="en-US"/>
        </a:p>
      </dgm:t>
    </dgm:pt>
    <dgm:pt modelId="{69238F64-3F10-4DBB-9190-FD5518BDBC22}" type="pres">
      <dgm:prSet presAssocID="{AADA4135-D789-4031-B86A-F0A3475FE9AE}" presName="Name0" presStyleCnt="0">
        <dgm:presLayoutVars>
          <dgm:dir/>
          <dgm:resizeHandles val="exact"/>
        </dgm:presLayoutVars>
      </dgm:prSet>
      <dgm:spPr/>
      <dgm:t>
        <a:bodyPr/>
        <a:lstStyle/>
        <a:p>
          <a:endParaRPr lang="zh-CN" altLang="en-US"/>
        </a:p>
      </dgm:t>
    </dgm:pt>
    <dgm:pt modelId="{03C7F850-3BE2-493F-AE25-F7E4DA662DE0}" type="pres">
      <dgm:prSet presAssocID="{AADA4135-D789-4031-B86A-F0A3475FE9AE}" presName="arrow" presStyleLbl="bgShp" presStyleIdx="0" presStyleCnt="1" custLinFactY="-3646" custLinFactNeighborY="-100000"/>
      <dgm:spPr/>
      <dgm:t>
        <a:bodyPr/>
        <a:lstStyle/>
        <a:p>
          <a:endParaRPr lang="zh-CN" altLang="en-US"/>
        </a:p>
      </dgm:t>
    </dgm:pt>
    <dgm:pt modelId="{F8B056A2-B330-49B6-9D5C-406E91E22498}" type="pres">
      <dgm:prSet presAssocID="{AADA4135-D789-4031-B86A-F0A3475FE9AE}" presName="points" presStyleCnt="0"/>
      <dgm:spPr/>
    </dgm:pt>
    <dgm:pt modelId="{0B2ACD07-1631-4E41-97ED-5C1732DF552C}" type="pres">
      <dgm:prSet presAssocID="{A5ECB7FD-4DDD-4024-BC09-51BA47768B78}" presName="compositeA" presStyleCnt="0"/>
      <dgm:spPr/>
    </dgm:pt>
    <dgm:pt modelId="{5ED1DB50-73FE-4462-B81F-F60DC49E32E7}" type="pres">
      <dgm:prSet presAssocID="{A5ECB7FD-4DDD-4024-BC09-51BA47768B78}" presName="textA" presStyleLbl="revTx" presStyleIdx="0" presStyleCnt="1" custScaleY="117629" custLinFactNeighborX="3803" custLinFactNeighborY="90504">
        <dgm:presLayoutVars>
          <dgm:bulletEnabled val="1"/>
        </dgm:presLayoutVars>
      </dgm:prSet>
      <dgm:spPr/>
      <dgm:t>
        <a:bodyPr/>
        <a:lstStyle/>
        <a:p>
          <a:endParaRPr lang="zh-CN" altLang="en-US"/>
        </a:p>
      </dgm:t>
    </dgm:pt>
    <dgm:pt modelId="{CDE38897-5701-4670-9BF3-ADC651A7FC65}" type="pres">
      <dgm:prSet presAssocID="{A5ECB7FD-4DDD-4024-BC09-51BA47768B78}" presName="circleA" presStyleLbl="node1" presStyleIdx="0" presStyleCnt="1" custLinFactY="-108975" custLinFactNeighborX="88141" custLinFactNeighborY="-200000"/>
      <dgm:spPr/>
    </dgm:pt>
    <dgm:pt modelId="{C07BBD7A-4ED6-4521-B721-97E487DE7DDE}" type="pres">
      <dgm:prSet presAssocID="{A5ECB7FD-4DDD-4024-BC09-51BA47768B78}" presName="spaceA" presStyleCnt="0"/>
      <dgm:spPr/>
    </dgm:pt>
  </dgm:ptLst>
  <dgm:cxnLst>
    <dgm:cxn modelId="{653494B7-9791-43DE-AEFB-8937D1049C85}" srcId="{AADA4135-D789-4031-B86A-F0A3475FE9AE}" destId="{A5ECB7FD-4DDD-4024-BC09-51BA47768B78}" srcOrd="0" destOrd="0" parTransId="{8409E404-551D-4B47-A01D-4D329476120C}" sibTransId="{716A4106-C026-4B2E-B59D-59A3B76F2832}"/>
    <dgm:cxn modelId="{455790B6-0686-4122-A690-155DDAB8DEBE}" type="presOf" srcId="{A5ECB7FD-4DDD-4024-BC09-51BA47768B78}" destId="{5ED1DB50-73FE-4462-B81F-F60DC49E32E7}" srcOrd="0" destOrd="0" presId="urn:microsoft.com/office/officeart/2005/8/layout/hProcess11"/>
    <dgm:cxn modelId="{06F0FA78-9A94-4E90-B411-77CB0B21A092}" type="presOf" srcId="{AADA4135-D789-4031-B86A-F0A3475FE9AE}" destId="{69238F64-3F10-4DBB-9190-FD5518BDBC22}" srcOrd="0" destOrd="0" presId="urn:microsoft.com/office/officeart/2005/8/layout/hProcess11"/>
    <dgm:cxn modelId="{936EE2B7-6EFE-4327-9781-775F0D56264D}" type="presParOf" srcId="{69238F64-3F10-4DBB-9190-FD5518BDBC22}" destId="{03C7F850-3BE2-493F-AE25-F7E4DA662DE0}" srcOrd="0" destOrd="0" presId="urn:microsoft.com/office/officeart/2005/8/layout/hProcess11"/>
    <dgm:cxn modelId="{FDB3C2D3-BC41-4126-A54B-E3EBC778C529}" type="presParOf" srcId="{69238F64-3F10-4DBB-9190-FD5518BDBC22}" destId="{F8B056A2-B330-49B6-9D5C-406E91E22498}" srcOrd="1" destOrd="0" presId="urn:microsoft.com/office/officeart/2005/8/layout/hProcess11"/>
    <dgm:cxn modelId="{EEC96CF6-C6F1-46F0-B181-6F2C16858F9E}" type="presParOf" srcId="{F8B056A2-B330-49B6-9D5C-406E91E22498}" destId="{0B2ACD07-1631-4E41-97ED-5C1732DF552C}" srcOrd="0" destOrd="0" presId="urn:microsoft.com/office/officeart/2005/8/layout/hProcess11"/>
    <dgm:cxn modelId="{EFD52DE4-B8FF-48B9-B097-9A1BF86B237F}" type="presParOf" srcId="{0B2ACD07-1631-4E41-97ED-5C1732DF552C}" destId="{5ED1DB50-73FE-4462-B81F-F60DC49E32E7}" srcOrd="0" destOrd="0" presId="urn:microsoft.com/office/officeart/2005/8/layout/hProcess11"/>
    <dgm:cxn modelId="{8CDB3386-AADA-43F2-AD4D-87E61BBC2882}" type="presParOf" srcId="{0B2ACD07-1631-4E41-97ED-5C1732DF552C}" destId="{CDE38897-5701-4670-9BF3-ADC651A7FC65}" srcOrd="1" destOrd="0" presId="urn:microsoft.com/office/officeart/2005/8/layout/hProcess11"/>
    <dgm:cxn modelId="{6C4E5AA9-7B86-4669-89C6-69BA833DA73A}" type="presParOf" srcId="{0B2ACD07-1631-4E41-97ED-5C1732DF552C}" destId="{C07BBD7A-4ED6-4521-B721-97E487DE7DD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3DAFB-8D1B-46E1-855D-58684E38C4CE}">
      <dsp:nvSpPr>
        <dsp:cNvPr id="0" name=""/>
        <dsp:cNvSpPr/>
      </dsp:nvSpPr>
      <dsp:spPr>
        <a:xfrm rot="11593">
          <a:off x="29434" y="921144"/>
          <a:ext cx="2747917" cy="36035"/>
        </a:xfrm>
        <a:custGeom>
          <a:avLst/>
          <a:gdLst/>
          <a:ahLst/>
          <a:cxnLst/>
          <a:rect l="0" t="0" r="0" b="0"/>
          <a:pathLst>
            <a:path>
              <a:moveTo>
                <a:pt x="0" y="18017"/>
              </a:moveTo>
              <a:lnTo>
                <a:pt x="2747917" y="1801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DF7F32-1874-44B7-A887-580F1F147BFB}">
      <dsp:nvSpPr>
        <dsp:cNvPr id="0" name=""/>
        <dsp:cNvSpPr/>
      </dsp:nvSpPr>
      <dsp:spPr>
        <a:xfrm>
          <a:off x="-41538" y="563156"/>
          <a:ext cx="1832449" cy="734449"/>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EEEF52-A4FF-420A-8684-A372A216C492}">
      <dsp:nvSpPr>
        <dsp:cNvPr id="0" name=""/>
        <dsp:cNvSpPr/>
      </dsp:nvSpPr>
      <dsp:spPr>
        <a:xfrm>
          <a:off x="2777143" y="176561"/>
          <a:ext cx="5543896" cy="15531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just" defTabSz="577850" rtl="0">
            <a:lnSpc>
              <a:spcPct val="90000"/>
            </a:lnSpc>
            <a:spcBef>
              <a:spcPct val="0"/>
            </a:spcBef>
            <a:spcAft>
              <a:spcPct val="35000"/>
            </a:spcAft>
          </a:pPr>
          <a:r>
            <a:rPr lang="en-US" sz="1300" b="1" i="1" kern="1200" dirty="0" smtClean="0">
              <a:solidFill>
                <a:schemeClr val="tx1"/>
              </a:solidFill>
            </a:rPr>
            <a:t>To send an encrypted email, you must have the public key or certificate of your opponent, which can be used to encrypt the message you are sending. In this case, only the private key (typically held by the recipient) matching the public key can be used to decrypt the message. </a:t>
          </a:r>
          <a:endParaRPr lang="zh-CN" sz="1300" b="1" i="1" kern="1200" dirty="0">
            <a:solidFill>
              <a:schemeClr val="tx1"/>
            </a:solidFill>
          </a:endParaRPr>
        </a:p>
      </dsp:txBody>
      <dsp:txXfrm>
        <a:off x="3589028" y="404016"/>
        <a:ext cx="3920126" cy="1098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F850-3BE2-493F-AE25-F7E4DA662DE0}">
      <dsp:nvSpPr>
        <dsp:cNvPr id="0" name=""/>
        <dsp:cNvSpPr/>
      </dsp:nvSpPr>
      <dsp:spPr>
        <a:xfrm>
          <a:off x="0" y="469774"/>
          <a:ext cx="2423160" cy="80924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1DB50-73FE-4462-B81F-F60DC49E32E7}">
      <dsp:nvSpPr>
        <dsp:cNvPr id="0" name=""/>
        <dsp:cNvSpPr/>
      </dsp:nvSpPr>
      <dsp:spPr>
        <a:xfrm>
          <a:off x="0" y="0"/>
          <a:ext cx="2180844" cy="809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t>Click ‘New’ to create a VPN connection.</a:t>
          </a:r>
          <a:endParaRPr lang="zh-CN" sz="1800" kern="1200" dirty="0"/>
        </a:p>
      </dsp:txBody>
      <dsp:txXfrm>
        <a:off x="0" y="0"/>
        <a:ext cx="2180844" cy="809244"/>
      </dsp:txXfrm>
    </dsp:sp>
    <dsp:sp modelId="{CDE38897-5701-4670-9BF3-ADC651A7FC65}">
      <dsp:nvSpPr>
        <dsp:cNvPr id="0" name=""/>
        <dsp:cNvSpPr/>
      </dsp:nvSpPr>
      <dsp:spPr>
        <a:xfrm>
          <a:off x="1092135" y="729234"/>
          <a:ext cx="202311" cy="2023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F850-3BE2-493F-AE25-F7E4DA662DE0}">
      <dsp:nvSpPr>
        <dsp:cNvPr id="0" name=""/>
        <dsp:cNvSpPr/>
      </dsp:nvSpPr>
      <dsp:spPr>
        <a:xfrm>
          <a:off x="0" y="422906"/>
          <a:ext cx="4010318" cy="7696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1DB50-73FE-4462-B81F-F60DC49E32E7}">
      <dsp:nvSpPr>
        <dsp:cNvPr id="0" name=""/>
        <dsp:cNvSpPr/>
      </dsp:nvSpPr>
      <dsp:spPr>
        <a:xfrm>
          <a:off x="0" y="0"/>
          <a:ext cx="3609286" cy="76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altLang="zh-CN" sz="1800" kern="1200" dirty="0" smtClean="0"/>
            <a:t>Here, the certificate is the one in </a:t>
          </a:r>
          <a:r>
            <a:rPr lang="en-US" altLang="zh-CN" sz="1800" kern="1200" dirty="0" err="1" smtClean="0"/>
            <a:t>ePass</a:t>
          </a:r>
          <a:endParaRPr lang="zh-CN" altLang="en-US" sz="1800" kern="1200" dirty="0"/>
        </a:p>
      </dsp:txBody>
      <dsp:txXfrm>
        <a:off x="0" y="0"/>
        <a:ext cx="3609286" cy="769620"/>
      </dsp:txXfrm>
    </dsp:sp>
    <dsp:sp modelId="{CDE38897-5701-4670-9BF3-ADC651A7FC65}">
      <dsp:nvSpPr>
        <dsp:cNvPr id="0" name=""/>
        <dsp:cNvSpPr/>
      </dsp:nvSpPr>
      <dsp:spPr>
        <a:xfrm>
          <a:off x="1754159" y="694372"/>
          <a:ext cx="192405" cy="1924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7F850-3BE2-493F-AE25-F7E4DA662DE0}">
      <dsp:nvSpPr>
        <dsp:cNvPr id="0" name=""/>
        <dsp:cNvSpPr/>
      </dsp:nvSpPr>
      <dsp:spPr>
        <a:xfrm>
          <a:off x="0" y="0"/>
          <a:ext cx="2336423" cy="5187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1DB50-73FE-4462-B81F-F60DC49E32E7}">
      <dsp:nvSpPr>
        <dsp:cNvPr id="0" name=""/>
        <dsp:cNvSpPr/>
      </dsp:nvSpPr>
      <dsp:spPr>
        <a:xfrm>
          <a:off x="81865" y="446597"/>
          <a:ext cx="2098675" cy="6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altLang="zh-CN" sz="1600" kern="1200" dirty="0" smtClean="0"/>
            <a:t>Click ‘Connect’ to create connection</a:t>
          </a:r>
          <a:endParaRPr lang="zh-CN" altLang="en-US" sz="1600" kern="1200" dirty="0"/>
        </a:p>
      </dsp:txBody>
      <dsp:txXfrm>
        <a:off x="81865" y="446597"/>
        <a:ext cx="2098675" cy="610160"/>
      </dsp:txXfrm>
    </dsp:sp>
    <dsp:sp modelId="{CDE38897-5701-4670-9BF3-ADC651A7FC65}">
      <dsp:nvSpPr>
        <dsp:cNvPr id="0" name=""/>
        <dsp:cNvSpPr/>
      </dsp:nvSpPr>
      <dsp:spPr>
        <a:xfrm>
          <a:off x="1100851" y="205740"/>
          <a:ext cx="129679" cy="129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F3E1A-F44A-4BDC-BFDE-3CE901F7CC0B}" type="datetimeFigureOut">
              <a:rPr lang="en-US" smtClean="0"/>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E1359-2DA2-4102-8E5F-3C314329F386}" type="slidenum">
              <a:rPr lang="en-US" smtClean="0"/>
              <a:pPr/>
              <a:t>‹#›</a:t>
            </a:fld>
            <a:endParaRPr lang="en-US"/>
          </a:p>
        </p:txBody>
      </p:sp>
    </p:spTree>
    <p:extLst>
      <p:ext uri="{BB962C8B-B14F-4D97-AF65-F5344CB8AC3E}">
        <p14:creationId xmlns:p14="http://schemas.microsoft.com/office/powerpoint/2010/main" val="308753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noFill/>
          <a:ln w="9525"/>
        </p:spPr>
        <p:txBody>
          <a:bodyPr/>
          <a:lstStyle/>
          <a:p>
            <a:pPr eaLnBrk="1" hangingPunct="1"/>
            <a:endParaRPr lang="zh-CN" altLang="en-US" smtClean="0"/>
          </a:p>
        </p:txBody>
      </p:sp>
      <p:sp>
        <p:nvSpPr>
          <p:cNvPr id="31748"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AF26E271-3B6D-4A3B-B7B6-9859CD4D466E}" type="slidenum">
              <a:rPr lang="zh-CN" altLang="en-US"/>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idx="1"/>
          </p:nvPr>
        </p:nvSpPr>
        <p:spPr>
          <a:noFill/>
          <a:ln w="9525"/>
        </p:spPr>
        <p:txBody>
          <a:bodyPr/>
          <a:lstStyle/>
          <a:p>
            <a:pPr eaLnBrk="1" hangingPunct="1"/>
            <a:endParaRPr lang="zh-CN" altLang="en-US" smtClean="0"/>
          </a:p>
        </p:txBody>
      </p:sp>
      <p:sp>
        <p:nvSpPr>
          <p:cNvPr id="32772"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9682BED7-2944-4942-8680-64A581FC8045}" type="slidenum">
              <a:rPr lang="zh-CN" altLang="en-US"/>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p:spPr>
      </p:sp>
      <p:sp>
        <p:nvSpPr>
          <p:cNvPr id="33795" name="备注占位符 2"/>
          <p:cNvSpPr>
            <a:spLocks noGrp="1"/>
          </p:cNvSpPr>
          <p:nvPr>
            <p:ph type="body" idx="1"/>
          </p:nvPr>
        </p:nvSpPr>
        <p:spPr>
          <a:noFill/>
          <a:ln w="9525"/>
        </p:spPr>
        <p:txBody>
          <a:bodyPr/>
          <a:lstStyle/>
          <a:p>
            <a:pPr eaLnBrk="1" hangingPunct="1"/>
            <a:endParaRPr lang="zh-CN" altLang="en-US" smtClean="0"/>
          </a:p>
        </p:txBody>
      </p:sp>
      <p:sp>
        <p:nvSpPr>
          <p:cNvPr id="33796"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41506E33-F081-4ABC-BAAD-DDC063F0A50E}" type="slidenum">
              <a:rPr lang="zh-CN" altLang="en-US"/>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ln w="9525"/>
        </p:spPr>
        <p:txBody>
          <a:bodyPr/>
          <a:lstStyle/>
          <a:p>
            <a:pPr eaLnBrk="1" hangingPunct="1"/>
            <a:endParaRPr lang="zh-CN" altLang="en-US" smtClean="0"/>
          </a:p>
        </p:txBody>
      </p:sp>
      <p:sp>
        <p:nvSpPr>
          <p:cNvPr id="34820"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2CC564AA-3A0C-4712-B837-6D9A183B4A20}" type="slidenum">
              <a:rPr lang="zh-CN" altLang="en-US"/>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p:spPr>
      </p:sp>
      <p:sp>
        <p:nvSpPr>
          <p:cNvPr id="35843" name="备注占位符 2"/>
          <p:cNvSpPr>
            <a:spLocks noGrp="1"/>
          </p:cNvSpPr>
          <p:nvPr>
            <p:ph type="body" idx="1"/>
          </p:nvPr>
        </p:nvSpPr>
        <p:spPr>
          <a:noFill/>
          <a:ln w="9525"/>
        </p:spPr>
        <p:txBody>
          <a:bodyPr/>
          <a:lstStyle/>
          <a:p>
            <a:pPr eaLnBrk="1" hangingPunct="1"/>
            <a:endParaRPr lang="zh-CN" altLang="en-US" smtClean="0"/>
          </a:p>
        </p:txBody>
      </p:sp>
      <p:sp>
        <p:nvSpPr>
          <p:cNvPr id="35844"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10CFD36F-BA3E-4AA1-BA7F-C612FEF44C32}" type="slidenum">
              <a:rPr lang="zh-CN" altLang="en-US"/>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a:ln w="9525"/>
        </p:spPr>
        <p:txBody>
          <a:bodyPr/>
          <a:lstStyle/>
          <a:p>
            <a:pPr eaLnBrk="1" hangingPunct="1"/>
            <a:endParaRPr lang="zh-CN" altLang="en-US" smtClean="0"/>
          </a:p>
        </p:txBody>
      </p:sp>
      <p:sp>
        <p:nvSpPr>
          <p:cNvPr id="36868"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44064B3D-C388-4628-979C-C271044214CC}" type="slidenum">
              <a:rPr lang="zh-CN" altLang="en-US"/>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p:spPr>
      </p:sp>
      <p:sp>
        <p:nvSpPr>
          <p:cNvPr id="37891" name="备注占位符 2"/>
          <p:cNvSpPr>
            <a:spLocks noGrp="1"/>
          </p:cNvSpPr>
          <p:nvPr>
            <p:ph type="body" idx="1"/>
          </p:nvPr>
        </p:nvSpPr>
        <p:spPr>
          <a:noFill/>
          <a:ln w="9525"/>
        </p:spPr>
        <p:txBody>
          <a:bodyPr/>
          <a:lstStyle/>
          <a:p>
            <a:pPr eaLnBrk="1" hangingPunct="1"/>
            <a:endParaRPr lang="zh-CN" altLang="en-US" smtClean="0"/>
          </a:p>
        </p:txBody>
      </p:sp>
      <p:sp>
        <p:nvSpPr>
          <p:cNvPr id="37892"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3715FE14-50C0-44D5-8C58-C701795C5CC4}" type="slidenum">
              <a:rPr lang="zh-CN" altLang="en-US"/>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w="9525"/>
        </p:spPr>
        <p:txBody>
          <a:bodyPr/>
          <a:lstStyle/>
          <a:p>
            <a:pPr eaLnBrk="1" hangingPunct="1"/>
            <a:endParaRPr lang="zh-CN" altLang="en-US" smtClean="0"/>
          </a:p>
        </p:txBody>
      </p:sp>
      <p:sp>
        <p:nvSpPr>
          <p:cNvPr id="38916"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B5EBDA1B-55E9-42C6-B0E4-85EFFDE15B3C}" type="slidenum">
              <a:rPr lang="zh-CN" altLang="en-US"/>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noFill/>
          <a:ln w="9525"/>
        </p:spPr>
        <p:txBody>
          <a:bodyPr/>
          <a:lstStyle/>
          <a:p>
            <a:pPr eaLnBrk="1" hangingPunct="1"/>
            <a:endParaRPr lang="zh-CN" altLang="en-US" smtClean="0"/>
          </a:p>
        </p:txBody>
      </p:sp>
      <p:sp>
        <p:nvSpPr>
          <p:cNvPr id="39940"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5F6E1AB1-CE0D-448E-B497-00A7E5B86BCB}" type="slidenum">
              <a:rPr lang="zh-CN" altLang="en-US"/>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w="9525"/>
        </p:spPr>
        <p:txBody>
          <a:bodyPr/>
          <a:lstStyle/>
          <a:p>
            <a:pPr eaLnBrk="1" hangingPunct="1"/>
            <a:endParaRPr lang="zh-CN" altLang="en-US" smtClean="0"/>
          </a:p>
        </p:txBody>
      </p:sp>
      <p:sp>
        <p:nvSpPr>
          <p:cNvPr id="40964"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577984DB-8052-40AB-B962-4AC0187E6B16}" type="slidenum">
              <a:rPr lang="zh-CN" altLang="en-US"/>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w="9525"/>
        </p:spPr>
        <p:txBody>
          <a:bodyPr/>
          <a:lstStyle/>
          <a:p>
            <a:pPr eaLnBrk="1" hangingPunct="1"/>
            <a:endParaRPr lang="zh-CN" altLang="en-US" smtClean="0"/>
          </a:p>
        </p:txBody>
      </p:sp>
      <p:sp>
        <p:nvSpPr>
          <p:cNvPr id="41988"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23CB5418-1E63-494F-ACFF-EC138055213F}" type="slidenum">
              <a:rPr lang="zh-CN" altLang="en-US"/>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a:ln w="9525"/>
        </p:spPr>
        <p:txBody>
          <a:bodyPr/>
          <a:lstStyle/>
          <a:p>
            <a:pPr eaLnBrk="1" hangingPunct="1"/>
            <a:endParaRPr lang="zh-CN" altLang="en-US" smtClean="0"/>
          </a:p>
        </p:txBody>
      </p:sp>
      <p:sp>
        <p:nvSpPr>
          <p:cNvPr id="43012"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1D4590E3-035A-4D36-8A5C-12F83D2AB851}" type="slidenum">
              <a:rPr lang="zh-CN" altLang="en-US"/>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p:spPr>
      </p:sp>
      <p:sp>
        <p:nvSpPr>
          <p:cNvPr id="44035" name="备注占位符 2"/>
          <p:cNvSpPr>
            <a:spLocks noGrp="1"/>
          </p:cNvSpPr>
          <p:nvPr>
            <p:ph type="body" idx="1"/>
          </p:nvPr>
        </p:nvSpPr>
        <p:spPr>
          <a:noFill/>
          <a:ln w="9525"/>
        </p:spPr>
        <p:txBody>
          <a:bodyPr/>
          <a:lstStyle/>
          <a:p>
            <a:pPr eaLnBrk="1" hangingPunct="1"/>
            <a:endParaRPr lang="zh-CN" altLang="en-US" smtClean="0"/>
          </a:p>
        </p:txBody>
      </p:sp>
      <p:sp>
        <p:nvSpPr>
          <p:cNvPr id="44036"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250A07B5-F62C-4C3D-939A-25DC04A1E6FF}" type="slidenum">
              <a:rPr lang="zh-CN" altLang="en-US"/>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a:ln w="9525"/>
        </p:spPr>
        <p:txBody>
          <a:bodyPr/>
          <a:lstStyle/>
          <a:p>
            <a:pPr eaLnBrk="1" hangingPunct="1"/>
            <a:endParaRPr lang="zh-CN" altLang="en-US" smtClean="0"/>
          </a:p>
        </p:txBody>
      </p:sp>
      <p:sp>
        <p:nvSpPr>
          <p:cNvPr id="45060"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89B7AAC2-3A01-449D-8C4D-E88604C5DABC}" type="slidenum">
              <a:rPr lang="zh-CN" altLang="en-US"/>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3885130" y="8684579"/>
            <a:ext cx="2971265" cy="457889"/>
          </a:xfrm>
          <a:prstGeom prst="rect">
            <a:avLst/>
          </a:prstGeom>
          <a:noFill/>
          <a:ln>
            <a:miter lim="800000"/>
            <a:headEnd/>
            <a:tailEnd/>
          </a:ln>
        </p:spPr>
        <p:txBody>
          <a:bodyPr/>
          <a:lstStyle/>
          <a:p>
            <a:fld id="{6A1C7455-93C4-4140-AE7F-872484D5CEA8}" type="slidenum">
              <a:rPr lang="zh-CN" altLang="en-US"/>
              <a:pPr/>
              <a:t>3</a:t>
            </a:fld>
            <a:endParaRPr lang="en-US" altLang="zh-CN"/>
          </a:p>
        </p:txBody>
      </p:sp>
      <p:sp>
        <p:nvSpPr>
          <p:cNvPr id="30723" name="幻灯片图像占位符 1"/>
          <p:cNvSpPr>
            <a:spLocks noGrp="1" noRot="1" noChangeAspect="1" noTextEdit="1"/>
          </p:cNvSpPr>
          <p:nvPr>
            <p:ph type="sldImg"/>
          </p:nvPr>
        </p:nvSpPr>
        <p:spPr>
          <a:ln/>
        </p:spPr>
      </p:sp>
      <p:sp>
        <p:nvSpPr>
          <p:cNvPr id="30724" name="备注占位符 2"/>
          <p:cNvSpPr>
            <a:spLocks noGrp="1"/>
          </p:cNvSpPr>
          <p:nvPr>
            <p:ph type="body" idx="1"/>
          </p:nvPr>
        </p:nvSpPr>
        <p:spPr>
          <a:noFill/>
          <a:ln w="9525"/>
        </p:spPr>
        <p:txBody>
          <a:bodyPr/>
          <a:lstStyle/>
          <a:p>
            <a:pPr eaLnBrk="1" hangingPunct="1"/>
            <a:endParaRPr lang="zh-CN" altLang="en-US" smtClean="0"/>
          </a:p>
        </p:txBody>
      </p:sp>
      <p:sp>
        <p:nvSpPr>
          <p:cNvPr id="30725" name="灯片编号占位符 3"/>
          <p:cNvSpPr txBox="1">
            <a:spLocks noGrp="1"/>
          </p:cNvSpPr>
          <p:nvPr/>
        </p:nvSpPr>
        <p:spPr bwMode="auto">
          <a:xfrm>
            <a:off x="3885130" y="8684579"/>
            <a:ext cx="2971265" cy="457889"/>
          </a:xfrm>
          <a:prstGeom prst="rect">
            <a:avLst/>
          </a:prstGeom>
          <a:noFill/>
          <a:ln w="9525">
            <a:noFill/>
            <a:miter lim="800000"/>
            <a:headEnd/>
            <a:tailEnd/>
          </a:ln>
        </p:spPr>
        <p:txBody>
          <a:bodyPr anchor="b"/>
          <a:lstStyle/>
          <a:p>
            <a:pPr algn="r"/>
            <a:fld id="{8C6BFF39-2871-4873-A02B-1273519AE5F2}" type="slidenum">
              <a:rPr lang="en-US" altLang="zh-CN" sz="1200"/>
              <a:pPr algn="r"/>
              <a:t>3</a:t>
            </a:fld>
            <a:endParaRPr lang="en-US" altLang="zh-CN"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w="9525"/>
        </p:spPr>
        <p:txBody>
          <a:bodyPr/>
          <a:lstStyle/>
          <a:p>
            <a:pPr eaLnBrk="1" hangingPunct="1"/>
            <a:endParaRPr lang="zh-CN" altLang="en-US" smtClean="0"/>
          </a:p>
        </p:txBody>
      </p:sp>
      <p:sp>
        <p:nvSpPr>
          <p:cNvPr id="46084"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11E3ACFD-4A8E-4A23-B23F-EF14236A5B21}" type="slidenum">
              <a:rPr lang="zh-CN" altLang="en-US"/>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w="9525"/>
        </p:spPr>
        <p:txBody>
          <a:bodyPr/>
          <a:lstStyle/>
          <a:p>
            <a:pPr eaLnBrk="1" hangingPunct="1"/>
            <a:endParaRPr lang="zh-CN" altLang="en-US" smtClean="0"/>
          </a:p>
        </p:txBody>
      </p:sp>
      <p:sp>
        <p:nvSpPr>
          <p:cNvPr id="47108" name="灯片编号占位符 3"/>
          <p:cNvSpPr>
            <a:spLocks noGrp="1"/>
          </p:cNvSpPr>
          <p:nvPr>
            <p:ph type="sldNum" sz="quarter" idx="4294967295"/>
          </p:nvPr>
        </p:nvSpPr>
        <p:spPr bwMode="auto">
          <a:xfrm>
            <a:off x="3885130" y="8684579"/>
            <a:ext cx="2971265" cy="457889"/>
          </a:xfrm>
          <a:prstGeom prst="rect">
            <a:avLst/>
          </a:prstGeom>
          <a:noFill/>
          <a:ln>
            <a:miter lim="800000"/>
            <a:headEnd/>
            <a:tailEnd/>
          </a:ln>
        </p:spPr>
        <p:txBody>
          <a:bodyPr/>
          <a:lstStyle/>
          <a:p>
            <a:fld id="{6F047BDF-1B67-43B6-807D-587D897447FE}" type="slidenum">
              <a:rPr lang="zh-CN" altLang="en-US"/>
              <a:pPr/>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0BB660E8-8E0B-453B-8E24-0FA6C5928E0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ltLang="zh-CN"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ltLang="zh-CN"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ltLang="zh-CN"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EB203A6-BAD7-4D5E-9694-691ABD6C13EF}"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ltLang="zh-CN"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ltLang="zh-CN"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6"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tsaf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jpe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ctrTitle"/>
          </p:nvPr>
        </p:nvSpPr>
        <p:spPr>
          <a:xfrm>
            <a:off x="423863" y="1406525"/>
            <a:ext cx="7470775" cy="1939925"/>
          </a:xfrm>
          <a:effectLst>
            <a:outerShdw dist="17961" dir="2700000" algn="ctr" rotWithShape="0">
              <a:schemeClr val="tx1"/>
            </a:outerShdw>
          </a:effectLst>
        </p:spPr>
        <p:txBody>
          <a:bodyPr/>
          <a:lstStyle/>
          <a:p>
            <a:pPr eaLnBrk="1" hangingPunct="1">
              <a:defRPr/>
            </a:pPr>
            <a:r>
              <a:rPr lang="en-US" b="1" dirty="0" smtClean="0">
                <a:latin typeface="+mj-lt"/>
                <a:cs typeface="+mj-cs"/>
              </a:rPr>
              <a:t>FEITIAN </a:t>
            </a:r>
            <a:r>
              <a:rPr lang="en-US" b="1" dirty="0" err="1" smtClean="0">
                <a:latin typeface="+mj-lt"/>
                <a:cs typeface="+mj-cs"/>
              </a:rPr>
              <a:t>ePass</a:t>
            </a:r>
            <a:r>
              <a:rPr lang="en-US" b="1" dirty="0" smtClean="0">
                <a:latin typeface="+mj-lt"/>
                <a:cs typeface="+mj-cs"/>
              </a:rPr>
              <a:t> Series Products Introduction</a:t>
            </a:r>
            <a:endParaRPr lang="zh-CN" altLang="en-US" b="1" dirty="0" smtClean="0">
              <a:latin typeface="+mj-lt"/>
              <a:cs typeface="+mj-cs"/>
            </a:endParaRPr>
          </a:p>
        </p:txBody>
      </p:sp>
      <p:sp>
        <p:nvSpPr>
          <p:cNvPr id="3" name="副标题 2"/>
          <p:cNvSpPr>
            <a:spLocks noGrp="1"/>
          </p:cNvSpPr>
          <p:nvPr>
            <p:ph type="subTitle" idx="1"/>
          </p:nvPr>
        </p:nvSpPr>
        <p:spPr/>
        <p:txBody>
          <a:bodyPr/>
          <a:lstStyle/>
          <a:p>
            <a:pPr marL="0" indent="0" eaLnBrk="1" hangingPunct="1">
              <a:defRPr/>
            </a:pPr>
            <a:r>
              <a:rPr lang="en-US" altLang="zh-CN" b="1" dirty="0" smtClean="0">
                <a:solidFill>
                  <a:schemeClr val="tx1">
                    <a:lumMod val="85000"/>
                    <a:lumOff val="15000"/>
                  </a:schemeClr>
                </a:solidFill>
                <a:effectLst>
                  <a:outerShdw blurRad="38100" dist="38100" dir="2700000" algn="tl">
                    <a:srgbClr val="000000"/>
                  </a:outerShdw>
                </a:effectLst>
                <a:latin typeface="Arial" pitchFamily="34" charset="0"/>
                <a:ea typeface="宋体" pitchFamily="2" charset="-122"/>
              </a:rPr>
              <a:t>Feitian Technologies Co., Ltd</a:t>
            </a:r>
            <a:r>
              <a:rPr lang="zh-CN" altLang="en-US" b="1" dirty="0" smtClean="0">
                <a:solidFill>
                  <a:schemeClr val="tx1">
                    <a:lumMod val="85000"/>
                    <a:lumOff val="15000"/>
                  </a:schemeClr>
                </a:solidFill>
                <a:effectLst>
                  <a:outerShdw blurRad="38100" dist="38100" dir="2700000" algn="tl">
                    <a:srgbClr val="000000"/>
                  </a:outerShdw>
                </a:effectLst>
                <a:latin typeface="Arial" pitchFamily="34" charset="0"/>
                <a:ea typeface="宋体" pitchFamily="2" charset="-122"/>
              </a:rPr>
              <a:t> </a:t>
            </a:r>
            <a:endParaRPr lang="en-US" altLang="zh-CN" b="1" dirty="0" smtClean="0">
              <a:solidFill>
                <a:schemeClr val="tx1">
                  <a:lumMod val="85000"/>
                  <a:lumOff val="15000"/>
                </a:schemeClr>
              </a:solidFill>
              <a:effectLst>
                <a:outerShdw blurRad="38100" dist="38100" dir="2700000" algn="tl">
                  <a:srgbClr val="000000"/>
                </a:outerShdw>
              </a:effectLst>
              <a:latin typeface="Arial" pitchFamily="34" charset="0"/>
              <a:ea typeface="宋体" pitchFamily="2" charset="-122"/>
            </a:endParaRPr>
          </a:p>
          <a:p>
            <a:pPr marL="0" indent="0" eaLnBrk="1" hangingPunct="1">
              <a:defRPr/>
            </a:pPr>
            <a:r>
              <a:rPr lang="en-US" altLang="zh-CN" sz="2000" dirty="0" smtClean="0">
                <a:solidFill>
                  <a:schemeClr val="tx1">
                    <a:lumMod val="85000"/>
                    <a:lumOff val="15000"/>
                  </a:schemeClr>
                </a:solidFill>
                <a:effectLst>
                  <a:outerShdw blurRad="38100" dist="38100" dir="2700000" algn="tl">
                    <a:srgbClr val="000000"/>
                  </a:outerShdw>
                </a:effectLst>
                <a:latin typeface="Arial" pitchFamily="34" charset="0"/>
                <a:ea typeface="宋体" pitchFamily="2" charset="-122"/>
                <a:hlinkClick r:id="rId3"/>
              </a:rPr>
              <a:t>www.ftsafe.com</a:t>
            </a:r>
            <a:endParaRPr lang="en-US" altLang="zh-CN" sz="2000" dirty="0" smtClean="0">
              <a:solidFill>
                <a:schemeClr val="tx1">
                  <a:lumMod val="85000"/>
                  <a:lumOff val="15000"/>
                </a:schemeClr>
              </a:solidFill>
              <a:effectLst>
                <a:outerShdw blurRad="38100" dist="38100" dir="2700000" algn="tl">
                  <a:srgbClr val="000000"/>
                </a:outerShdw>
              </a:effectLst>
              <a:latin typeface="Arial" pitchFamily="34" charset="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228802"/>
            <a:ext cx="8991600" cy="609398"/>
          </a:xfrm>
        </p:spPr>
        <p:txBody>
          <a:bodyPr anchor="t">
            <a:spAutoFit/>
          </a:bodyPr>
          <a:lstStyle/>
          <a:p>
            <a:pPr algn="l" eaLnBrk="1" hangingPunct="1">
              <a:spcBef>
                <a:spcPct val="50000"/>
              </a:spcBef>
            </a:pPr>
            <a:r>
              <a:rPr lang="en-US" altLang="zh-CN" sz="2400" b="1" dirty="0" smtClean="0">
                <a:solidFill>
                  <a:schemeClr val="tx1">
                    <a:lumMod val="85000"/>
                    <a:lumOff val="15000"/>
                  </a:schemeClr>
                </a:solidFill>
                <a:latin typeface="微软雅黑" pitchFamily="34" charset="-122"/>
                <a:ea typeface="微软雅黑" pitchFamily="34" charset="-122"/>
              </a:rPr>
              <a:t>ePass3000 Series---</a:t>
            </a:r>
            <a:r>
              <a:rPr lang="en-US" altLang="zh-CN" sz="2000" b="1" dirty="0" smtClean="0">
                <a:solidFill>
                  <a:schemeClr val="tx1">
                    <a:lumMod val="85000"/>
                    <a:lumOff val="15000"/>
                  </a:schemeClr>
                </a:solidFill>
                <a:latin typeface="微软雅黑" pitchFamily="34" charset="-122"/>
                <a:ea typeface="微软雅黑" pitchFamily="34" charset="-122"/>
              </a:rPr>
              <a:t>High-Performance 32-bit smart card PKI Token </a:t>
            </a:r>
            <a:br>
              <a:rPr lang="en-US" altLang="zh-CN" sz="2000" b="1" dirty="0" smtClean="0">
                <a:solidFill>
                  <a:schemeClr val="tx1">
                    <a:lumMod val="85000"/>
                    <a:lumOff val="15000"/>
                  </a:schemeClr>
                </a:solidFill>
                <a:latin typeface="微软雅黑" pitchFamily="34" charset="-122"/>
                <a:ea typeface="微软雅黑" pitchFamily="34" charset="-122"/>
              </a:rPr>
            </a:br>
            <a:endParaRPr lang="en-US" altLang="zh-CN" sz="2000" b="1" dirty="0" smtClean="0">
              <a:solidFill>
                <a:schemeClr val="tx1">
                  <a:lumMod val="85000"/>
                  <a:lumOff val="15000"/>
                </a:schemeClr>
              </a:solidFill>
              <a:latin typeface="微软雅黑" pitchFamily="34" charset="-122"/>
              <a:ea typeface="微软雅黑" pitchFamily="34" charset="-122"/>
            </a:endParaRPr>
          </a:p>
        </p:txBody>
      </p:sp>
      <p:graphicFrame>
        <p:nvGraphicFramePr>
          <p:cNvPr id="19486" name="Group 30"/>
          <p:cNvGraphicFramePr>
            <a:graphicFrameLocks noGrp="1"/>
          </p:cNvGraphicFramePr>
          <p:nvPr>
            <p:ph/>
            <p:extLst>
              <p:ext uri="{D42A27DB-BD31-4B8C-83A1-F6EECF244321}">
                <p14:modId xmlns:p14="http://schemas.microsoft.com/office/powerpoint/2010/main" val="2882231284"/>
              </p:ext>
            </p:extLst>
          </p:nvPr>
        </p:nvGraphicFramePr>
        <p:xfrm>
          <a:off x="457200" y="1066800"/>
          <a:ext cx="8229600" cy="3343656"/>
        </p:xfrm>
        <a:graphic>
          <a:graphicData uri="http://schemas.openxmlformats.org/drawingml/2006/table">
            <a:tbl>
              <a:tblPr/>
              <a:tblGrid>
                <a:gridCol w="1981200"/>
                <a:gridCol w="1066800"/>
                <a:gridCol w="518160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Arial" charset="0"/>
                          <a:ea typeface="宋体" charset="-122"/>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rgbClr val="FF3300"/>
                          </a:solidFill>
                          <a:effectLst/>
                          <a:latin typeface="Arial" charset="0"/>
                          <a:ea typeface="宋体" charset="-122"/>
                        </a:rPr>
                        <a:t>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rgbClr val="FF3300"/>
                          </a:solidFill>
                          <a:effectLst/>
                          <a:latin typeface="Arial" charset="0"/>
                          <a:ea typeface="宋体" charset="-122"/>
                        </a:rPr>
                        <a:t>Features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charset="-122"/>
                        </a:rPr>
                        <a:t>ePass3003Auto</a:t>
                      </a:r>
                      <a:endParaRPr kumimoji="0" lang="en-US" altLang="zh-CN" sz="1800" b="1" i="0" u="none" strike="noStrike" cap="none" normalizeH="0" baseline="0" dirty="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64KB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HID driverless device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Onboard RSA2048,ECDSA,AES,HMAC-SHA-1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charset="-122"/>
                        </a:rPr>
                        <a:t>InterPass3000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64KB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Display: Displaying transaction details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Buttons: to confirm or cancel the transaction.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Arial" charset="0"/>
                          <a:ea typeface="宋体" charset="-122"/>
                        </a:rPr>
                        <a:t>BioPass3000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charset="0"/>
                          <a:ea typeface="宋体" charset="-122"/>
                        </a:rPr>
                        <a:t>6</a:t>
                      </a:r>
                      <a:r>
                        <a:rPr kumimoji="0" lang="en-US" altLang="zh-CN" sz="1800" b="0" i="0" u="none" strike="noStrike" cap="none" normalizeH="0" baseline="0" smtClean="0">
                          <a:ln>
                            <a:noFill/>
                          </a:ln>
                          <a:solidFill>
                            <a:schemeClr val="tx1"/>
                          </a:solidFill>
                          <a:effectLst/>
                          <a:latin typeface="Arial" charset="0"/>
                          <a:ea typeface="宋体" charset="-122"/>
                        </a:rPr>
                        <a:t>4KB</a:t>
                      </a:r>
                      <a:endParaRPr kumimoji="0" lang="zh-CN" altLang="zh-CN" sz="18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PC/SC driver, supports smart card logon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Anti-Fraud fingerprint sensor: working as PIN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228600"/>
            <a:ext cx="8991600" cy="332399"/>
          </a:xfrm>
        </p:spPr>
        <p:txBody>
          <a:bodyPr anchor="t">
            <a:spAutoFit/>
          </a:bodyPr>
          <a:lstStyle/>
          <a:p>
            <a:pPr algn="l" eaLnBrk="1" hangingPunct="1">
              <a:spcBef>
                <a:spcPct val="50000"/>
              </a:spcBef>
            </a:pPr>
            <a:r>
              <a:rPr lang="en-US" altLang="zh-CN" sz="2400" b="1" dirty="0" err="1" smtClean="0">
                <a:solidFill>
                  <a:schemeClr val="tx1">
                    <a:lumMod val="85000"/>
                    <a:lumOff val="15000"/>
                  </a:schemeClr>
                </a:solidFill>
                <a:latin typeface="微软雅黑" pitchFamily="34" charset="-122"/>
                <a:ea typeface="微软雅黑" pitchFamily="34" charset="-122"/>
              </a:rPr>
              <a:t>ePass</a:t>
            </a:r>
            <a:r>
              <a:rPr lang="en-US" altLang="zh-CN" sz="2400" b="1" dirty="0" smtClean="0">
                <a:solidFill>
                  <a:schemeClr val="tx1">
                    <a:lumMod val="85000"/>
                    <a:lumOff val="15000"/>
                  </a:schemeClr>
                </a:solidFill>
                <a:latin typeface="微软雅黑" pitchFamily="34" charset="-122"/>
                <a:ea typeface="微软雅黑" pitchFamily="34" charset="-122"/>
              </a:rPr>
              <a:t> Case Study </a:t>
            </a:r>
            <a:endParaRPr lang="en-US" altLang="zh-CN" sz="2000" b="1" dirty="0" smtClean="0">
              <a:solidFill>
                <a:schemeClr val="tx1">
                  <a:lumMod val="85000"/>
                  <a:lumOff val="15000"/>
                </a:schemeClr>
              </a:solidFill>
              <a:latin typeface="微软雅黑" pitchFamily="34" charset="-122"/>
              <a:ea typeface="微软雅黑" pitchFamily="34" charset="-122"/>
            </a:endParaRPr>
          </a:p>
        </p:txBody>
      </p:sp>
      <p:pic>
        <p:nvPicPr>
          <p:cNvPr id="18436" name="Picture 7" descr="digital_signature"/>
          <p:cNvPicPr>
            <a:picLocks noChangeAspect="1" noChangeArrowheads="1"/>
          </p:cNvPicPr>
          <p:nvPr/>
        </p:nvPicPr>
        <p:blipFill>
          <a:blip r:embed="rId3" cstate="print"/>
          <a:srcRect/>
          <a:stretch>
            <a:fillRect/>
          </a:stretch>
        </p:blipFill>
        <p:spPr bwMode="auto">
          <a:xfrm>
            <a:off x="457200" y="838200"/>
            <a:ext cx="8188960" cy="487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descr="encryption_decryption"/>
          <p:cNvPicPr>
            <a:picLocks noChangeAspect="1" noChangeArrowheads="1"/>
          </p:cNvPicPr>
          <p:nvPr/>
        </p:nvPicPr>
        <p:blipFill>
          <a:blip r:embed="rId3" cstate="print"/>
          <a:srcRect/>
          <a:stretch>
            <a:fillRect/>
          </a:stretch>
        </p:blipFill>
        <p:spPr bwMode="auto">
          <a:xfrm>
            <a:off x="457200" y="838200"/>
            <a:ext cx="8229600" cy="4876800"/>
          </a:xfrm>
          <a:prstGeom prst="rect">
            <a:avLst/>
          </a:prstGeom>
          <a:noFill/>
          <a:ln w="9525">
            <a:noFill/>
            <a:miter lim="800000"/>
            <a:headEnd/>
            <a:tailEnd/>
          </a:ln>
        </p:spPr>
      </p:pic>
      <p:sp>
        <p:nvSpPr>
          <p:cNvPr id="6" name="Rectangle 2"/>
          <p:cNvSpPr>
            <a:spLocks noGrp="1" noChangeArrowheads="1"/>
          </p:cNvSpPr>
          <p:nvPr>
            <p:ph type="title" idx="4294967295"/>
          </p:nvPr>
        </p:nvSpPr>
        <p:spPr>
          <a:xfrm>
            <a:off x="533400" y="228600"/>
            <a:ext cx="8991600" cy="332399"/>
          </a:xfrm>
        </p:spPr>
        <p:txBody>
          <a:bodyPr anchor="t">
            <a:spAutoFit/>
          </a:bodyPr>
          <a:lstStyle/>
          <a:p>
            <a:pPr algn="l" eaLnBrk="1" hangingPunct="1">
              <a:spcBef>
                <a:spcPct val="50000"/>
              </a:spcBef>
            </a:pPr>
            <a:r>
              <a:rPr lang="en-US" altLang="zh-CN" sz="2400" b="1" dirty="0" err="1" smtClean="0">
                <a:solidFill>
                  <a:schemeClr val="tx1">
                    <a:lumMod val="85000"/>
                    <a:lumOff val="15000"/>
                  </a:schemeClr>
                </a:solidFill>
                <a:latin typeface="微软雅黑" pitchFamily="34" charset="-122"/>
                <a:ea typeface="微软雅黑" pitchFamily="34" charset="-122"/>
              </a:rPr>
              <a:t>ePass</a:t>
            </a:r>
            <a:r>
              <a:rPr lang="en-US" altLang="zh-CN" sz="2400" b="1" dirty="0" smtClean="0">
                <a:solidFill>
                  <a:schemeClr val="tx1">
                    <a:lumMod val="85000"/>
                    <a:lumOff val="15000"/>
                  </a:schemeClr>
                </a:solidFill>
                <a:latin typeface="微软雅黑" pitchFamily="34" charset="-122"/>
                <a:ea typeface="微软雅黑" pitchFamily="34" charset="-122"/>
              </a:rPr>
              <a:t> Case Study </a:t>
            </a:r>
            <a:endParaRPr lang="en-US" altLang="zh-CN" sz="2000" b="1" dirty="0" smtClean="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0601" y="990600"/>
            <a:ext cx="7515199" cy="3970318"/>
          </a:xfrm>
          <a:prstGeom prst="rect">
            <a:avLst/>
          </a:prstGeom>
          <a:noFill/>
        </p:spPr>
        <p:txBody>
          <a:bodyPr wrap="none">
            <a:spAutoFit/>
          </a:bodyPr>
          <a:lstStyle/>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The Overview of FEITIAN </a:t>
            </a:r>
            <a:r>
              <a:rPr lang="en-US" altLang="zh-CN" sz="28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 Product</a:t>
            </a: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Technical Features of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rPr>
              <a:t>Sending Encrypted Email Using </a:t>
            </a:r>
            <a:r>
              <a:rPr lang="en-US" altLang="zh-CN" sz="2800" b="1" dirty="0" err="1" smtClean="0">
                <a:ln w="10541" cmpd="sng">
                  <a:solidFill>
                    <a:srgbClr val="7D7D7D">
                      <a:tint val="100000"/>
                      <a:shade val="100000"/>
                      <a:satMod val="110000"/>
                    </a:srgbClr>
                  </a:solidFill>
                  <a:prstDash val="solid"/>
                </a:ln>
                <a:solidFill>
                  <a:schemeClr val="accent1">
                    <a:lumMod val="75000"/>
                  </a:schemeClr>
                </a:solidFill>
                <a:ea typeface="隶书" pitchFamily="49" charset="-122"/>
              </a:rPr>
              <a:t>ePass</a:t>
            </a:r>
            <a:endPar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endParaRP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Web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VPN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187325"/>
            <a:ext cx="8210550" cy="955675"/>
          </a:xfrm>
        </p:spPr>
        <p:txBody>
          <a:bodyPr/>
          <a:lstStyle/>
          <a:p>
            <a:pPr lvl="2">
              <a:defRPr/>
            </a:pPr>
            <a:r>
              <a:rPr lang="en-US" altLang="zh-CN" b="1" dirty="0">
                <a:latin typeface="+mj-lt"/>
              </a:rPr>
              <a:t>Configuring Email Account Security</a:t>
            </a:r>
            <a:endParaRPr lang="zh-CN" altLang="zh-CN" b="1" dirty="0">
              <a:latin typeface="+mj-lt"/>
            </a:endParaRPr>
          </a:p>
        </p:txBody>
      </p:sp>
      <p:pic>
        <p:nvPicPr>
          <p:cNvPr id="10283" name="Picture 43" descr="email-pic14"/>
          <p:cNvPicPr>
            <a:picLocks noChangeAspect="1" noChangeArrowheads="1"/>
          </p:cNvPicPr>
          <p:nvPr/>
        </p:nvPicPr>
        <p:blipFill>
          <a:blip r:embed="rId3" cstate="print"/>
          <a:srcRect/>
          <a:stretch>
            <a:fillRect/>
          </a:stretch>
        </p:blipFill>
        <p:spPr bwMode="auto">
          <a:xfrm>
            <a:off x="1439863" y="2667000"/>
            <a:ext cx="6108700" cy="3425825"/>
          </a:xfrm>
          <a:prstGeom prst="rect">
            <a:avLst/>
          </a:prstGeom>
          <a:noFill/>
          <a:ln w="9525">
            <a:noFill/>
            <a:miter lim="800000"/>
            <a:headEnd/>
            <a:tailEnd/>
          </a:ln>
        </p:spPr>
      </p:pic>
      <p:sp>
        <p:nvSpPr>
          <p:cNvPr id="2" name="矩形 1"/>
          <p:cNvSpPr/>
          <p:nvPr/>
        </p:nvSpPr>
        <p:spPr>
          <a:xfrm>
            <a:off x="217170" y="685800"/>
            <a:ext cx="8778240" cy="184665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Wingdings" pitchFamily="2" charset="2"/>
              <a:buChar char="l"/>
              <a:defRPr/>
            </a:pPr>
            <a:r>
              <a:rPr lang="en-US" altLang="zh-CN" sz="1800" b="1" dirty="0"/>
              <a:t>To configure email account security in Outlook Express:</a:t>
            </a:r>
            <a:endParaRPr lang="zh-CN" altLang="zh-CN" sz="1800" b="1" dirty="0"/>
          </a:p>
          <a:p>
            <a:pPr marL="457200" indent="-457200" algn="just">
              <a:buFont typeface="+mj-lt"/>
              <a:buAutoNum type="arabicPeriod"/>
              <a:defRPr/>
            </a:pPr>
            <a:r>
              <a:rPr lang="en-US" altLang="zh-CN" sz="1600" dirty="0"/>
              <a:t>Log into Windows.</a:t>
            </a:r>
            <a:endParaRPr lang="zh-CN" altLang="zh-CN" sz="1600" dirty="0"/>
          </a:p>
          <a:p>
            <a:pPr marL="457200" indent="-457200" algn="just">
              <a:buFont typeface="+mj-lt"/>
              <a:buAutoNum type="arabicPeriod"/>
              <a:defRPr/>
            </a:pPr>
            <a:r>
              <a:rPr lang="en-US" altLang="zh-CN" sz="1600" dirty="0"/>
              <a:t>Make sure that you have obtained a digital ID used for email security. You can obtain a digital ID through an external website of a certificate service provider, or using Windows Server 2003 certificate server. </a:t>
            </a:r>
            <a:endParaRPr lang="zh-CN" altLang="zh-CN" sz="1600" dirty="0"/>
          </a:p>
          <a:p>
            <a:pPr marL="457200" indent="-457200" algn="just">
              <a:buFont typeface="+mj-lt"/>
              <a:buAutoNum type="arabicPeriod"/>
              <a:defRPr/>
            </a:pPr>
            <a:r>
              <a:rPr lang="en-US" altLang="zh-CN" sz="1600" dirty="0"/>
              <a:t>Start Outlook Express.</a:t>
            </a:r>
            <a:endParaRPr lang="zh-CN" altLang="zh-CN" sz="1600" dirty="0"/>
          </a:p>
          <a:p>
            <a:pPr marL="457200" indent="-457200" algn="just">
              <a:buFont typeface="+mj-lt"/>
              <a:buAutoNum type="arabicPeriod"/>
              <a:defRPr/>
            </a:pPr>
            <a:r>
              <a:rPr lang="en-US" altLang="zh-CN" sz="1600" dirty="0"/>
              <a:t>Next, Select Tools </a:t>
            </a:r>
            <a:r>
              <a:rPr lang="zh-CN" altLang="zh-CN" sz="1600" dirty="0"/>
              <a:t>→ </a:t>
            </a:r>
            <a:r>
              <a:rPr lang="en-US" altLang="zh-CN" sz="1600" dirty="0"/>
              <a:t>Accounts in Outlook Express.</a:t>
            </a:r>
            <a:endParaRPr lang="zh-CN" altLang="zh-CN" sz="16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10283"/>
                                        </p:tgtEl>
                                        <p:attrNameLst>
                                          <p:attrName>style.visibility</p:attrName>
                                        </p:attrNameLst>
                                      </p:cBhvr>
                                      <p:to>
                                        <p:strVal val="visible"/>
                                      </p:to>
                                    </p:set>
                                    <p:anim calcmode="lin" valueType="num">
                                      <p:cBhvr>
                                        <p:cTn id="14" dur="500" fill="hold"/>
                                        <p:tgtEl>
                                          <p:spTgt spid="10283"/>
                                        </p:tgtEl>
                                        <p:attrNameLst>
                                          <p:attrName>ppt_w</p:attrName>
                                        </p:attrNameLst>
                                      </p:cBhvr>
                                      <p:tavLst>
                                        <p:tav tm="0">
                                          <p:val>
                                            <p:fltVal val="0"/>
                                          </p:val>
                                        </p:tav>
                                        <p:tav tm="100000">
                                          <p:val>
                                            <p:strVal val="#ppt_w"/>
                                          </p:val>
                                        </p:tav>
                                      </p:tavLst>
                                    </p:anim>
                                    <p:anim calcmode="lin" valueType="num">
                                      <p:cBhvr>
                                        <p:cTn id="15" dur="500" fill="hold"/>
                                        <p:tgtEl>
                                          <p:spTgt spid="10283"/>
                                        </p:tgtEl>
                                        <p:attrNameLst>
                                          <p:attrName>ppt_h</p:attrName>
                                        </p:attrNameLst>
                                      </p:cBhvr>
                                      <p:tavLst>
                                        <p:tav tm="0">
                                          <p:val>
                                            <p:fltVal val="0"/>
                                          </p:val>
                                        </p:tav>
                                        <p:tav tm="100000">
                                          <p:val>
                                            <p:strVal val="#ppt_h"/>
                                          </p:val>
                                        </p:tav>
                                      </p:tavLst>
                                    </p:anim>
                                    <p:anim calcmode="lin" valueType="num">
                                      <p:cBhvr>
                                        <p:cTn id="16" dur="500" fill="hold"/>
                                        <p:tgtEl>
                                          <p:spTgt spid="10283"/>
                                        </p:tgtEl>
                                        <p:attrNameLst>
                                          <p:attrName>style.rotation</p:attrName>
                                        </p:attrNameLst>
                                      </p:cBhvr>
                                      <p:tavLst>
                                        <p:tav tm="0">
                                          <p:val>
                                            <p:fltVal val="90"/>
                                          </p:val>
                                        </p:tav>
                                        <p:tav tm="100000">
                                          <p:val>
                                            <p:fltVal val="0"/>
                                          </p:val>
                                        </p:tav>
                                      </p:tavLst>
                                    </p:anim>
                                    <p:animEffect transition="in" filter="fade">
                                      <p:cBhvr>
                                        <p:cTn id="17" dur="500"/>
                                        <p:tgtEl>
                                          <p:spTgt spid="10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187325"/>
            <a:ext cx="8210550" cy="955675"/>
          </a:xfrm>
        </p:spPr>
        <p:txBody>
          <a:bodyPr/>
          <a:lstStyle/>
          <a:p>
            <a:pPr lvl="2">
              <a:defRPr/>
            </a:pPr>
            <a:r>
              <a:rPr lang="en-US" altLang="zh-CN" b="1" dirty="0">
                <a:latin typeface="+mj-lt"/>
              </a:rPr>
              <a:t>Configuring Email Account Security</a:t>
            </a:r>
            <a:endParaRPr lang="zh-CN" altLang="zh-CN" b="1" dirty="0">
              <a:latin typeface="+mj-lt"/>
            </a:endParaRPr>
          </a:p>
        </p:txBody>
      </p:sp>
      <p:sp>
        <p:nvSpPr>
          <p:cNvPr id="2" name="矩形 1"/>
          <p:cNvSpPr/>
          <p:nvPr/>
        </p:nvSpPr>
        <p:spPr>
          <a:xfrm>
            <a:off x="76200" y="851803"/>
            <a:ext cx="322326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altLang="zh-CN" sz="1600" dirty="0"/>
              <a:t>5.    After opening Internet Accounts window, click Mail tab. Choose an email account from the list (here, an account has been configured in advance). Click Properties. </a:t>
            </a:r>
            <a:endParaRPr lang="zh-CN" altLang="zh-CN" sz="1600" dirty="0"/>
          </a:p>
        </p:txBody>
      </p:sp>
      <p:pic>
        <p:nvPicPr>
          <p:cNvPr id="120834" name="Picture 2" descr="email-pic15"/>
          <p:cNvPicPr>
            <a:picLocks noChangeAspect="1" noChangeArrowheads="1"/>
          </p:cNvPicPr>
          <p:nvPr/>
        </p:nvPicPr>
        <p:blipFill>
          <a:blip r:embed="rId3" cstate="print"/>
          <a:srcRect/>
          <a:stretch>
            <a:fillRect/>
          </a:stretch>
        </p:blipFill>
        <p:spPr bwMode="auto">
          <a:xfrm>
            <a:off x="4208780" y="762000"/>
            <a:ext cx="4794250" cy="2001837"/>
          </a:xfrm>
          <a:prstGeom prst="rect">
            <a:avLst/>
          </a:prstGeom>
          <a:noFill/>
          <a:ln w="9525">
            <a:noFill/>
            <a:miter lim="800000"/>
            <a:headEnd/>
            <a:tailEnd/>
          </a:ln>
        </p:spPr>
      </p:pic>
      <p:sp>
        <p:nvSpPr>
          <p:cNvPr id="7" name="矩形 6"/>
          <p:cNvSpPr/>
          <p:nvPr/>
        </p:nvSpPr>
        <p:spPr>
          <a:xfrm>
            <a:off x="76200" y="3437572"/>
            <a:ext cx="322326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altLang="zh-CN" sz="1600" dirty="0"/>
              <a:t>6.    A property settings window appears. Click General tab to check for any errors for this account.</a:t>
            </a:r>
            <a:endParaRPr lang="zh-CN" altLang="zh-CN" sz="1600" dirty="0"/>
          </a:p>
        </p:txBody>
      </p:sp>
      <p:pic>
        <p:nvPicPr>
          <p:cNvPr id="120835" name="Picture 3" descr="email-pic16"/>
          <p:cNvPicPr>
            <a:picLocks noChangeAspect="1" noChangeArrowheads="1"/>
          </p:cNvPicPr>
          <p:nvPr/>
        </p:nvPicPr>
        <p:blipFill>
          <a:blip r:embed="rId4" cstate="print"/>
          <a:srcRect/>
          <a:stretch>
            <a:fillRect/>
          </a:stretch>
        </p:blipFill>
        <p:spPr bwMode="auto">
          <a:xfrm>
            <a:off x="4208780" y="2763837"/>
            <a:ext cx="3498850" cy="3359150"/>
          </a:xfrm>
          <a:prstGeom prst="rect">
            <a:avLst/>
          </a:prstGeom>
          <a:noFill/>
          <a:ln w="9525">
            <a:noFill/>
            <a:miter lim="800000"/>
            <a:headEnd/>
            <a:tailEnd/>
          </a:ln>
        </p:spPr>
      </p:pic>
      <p:sp>
        <p:nvSpPr>
          <p:cNvPr id="11" name="AutoShape 466"/>
          <p:cNvSpPr>
            <a:spLocks noChangeArrowheads="1"/>
          </p:cNvSpPr>
          <p:nvPr/>
        </p:nvSpPr>
        <p:spPr bwMode="auto">
          <a:xfrm rot="5400000">
            <a:off x="3603149" y="3448844"/>
            <a:ext cx="323850" cy="887412"/>
          </a:xfrm>
          <a:prstGeom prst="upArrow">
            <a:avLst>
              <a:gd name="adj1" fmla="val 50000"/>
              <a:gd name="adj2" fmla="val 8669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
        <p:nvSpPr>
          <p:cNvPr id="12" name="AutoShape 466"/>
          <p:cNvSpPr>
            <a:spLocks noChangeArrowheads="1"/>
          </p:cNvSpPr>
          <p:nvPr/>
        </p:nvSpPr>
        <p:spPr bwMode="auto">
          <a:xfrm rot="5400000">
            <a:off x="3607912" y="1188243"/>
            <a:ext cx="323850" cy="896937"/>
          </a:xfrm>
          <a:prstGeom prst="upArrow">
            <a:avLst>
              <a:gd name="adj1" fmla="val 50000"/>
              <a:gd name="adj2" fmla="val 8671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20834"/>
                                        </p:tgtEl>
                                        <p:attrNameLst>
                                          <p:attrName>style.visibility</p:attrName>
                                        </p:attrNameLst>
                                      </p:cBhvr>
                                      <p:to>
                                        <p:strVal val="visible"/>
                                      </p:to>
                                    </p:set>
                                    <p:anim calcmode="lin" valueType="num">
                                      <p:cBhvr additive="base">
                                        <p:cTn id="18" dur="500"/>
                                        <p:tgtEl>
                                          <p:spTgt spid="120834"/>
                                        </p:tgtEl>
                                        <p:attrNameLst>
                                          <p:attrName>ppt_y</p:attrName>
                                        </p:attrNameLst>
                                      </p:cBhvr>
                                      <p:tavLst>
                                        <p:tav tm="0">
                                          <p:val>
                                            <p:strVal val="#ppt_y+#ppt_h*1.125000"/>
                                          </p:val>
                                        </p:tav>
                                        <p:tav tm="100000">
                                          <p:val>
                                            <p:strVal val="#ppt_y"/>
                                          </p:val>
                                        </p:tav>
                                      </p:tavLst>
                                    </p:anim>
                                    <p:animEffect transition="in" filter="wipe(up)">
                                      <p:cBhvr>
                                        <p:cTn id="19" dur="500"/>
                                        <p:tgtEl>
                                          <p:spTgt spid="1208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20835"/>
                                        </p:tgtEl>
                                        <p:attrNameLst>
                                          <p:attrName>style.visibility</p:attrName>
                                        </p:attrNameLst>
                                      </p:cBhvr>
                                      <p:to>
                                        <p:strVal val="visible"/>
                                      </p:to>
                                    </p:set>
                                    <p:animEffect transition="in" filter="fade">
                                      <p:cBhvr>
                                        <p:cTn id="35" dur="500"/>
                                        <p:tgtEl>
                                          <p:spTgt spid="120835"/>
                                        </p:tgtEl>
                                      </p:cBhvr>
                                    </p:animEffect>
                                    <p:anim calcmode="lin" valueType="num">
                                      <p:cBhvr>
                                        <p:cTn id="36" dur="500" fill="hold"/>
                                        <p:tgtEl>
                                          <p:spTgt spid="120835"/>
                                        </p:tgtEl>
                                        <p:attrNameLst>
                                          <p:attrName>ppt_x</p:attrName>
                                        </p:attrNameLst>
                                      </p:cBhvr>
                                      <p:tavLst>
                                        <p:tav tm="0">
                                          <p:val>
                                            <p:strVal val="#ppt_x"/>
                                          </p:val>
                                        </p:tav>
                                        <p:tav tm="100000">
                                          <p:val>
                                            <p:strVal val="#ppt_x"/>
                                          </p:val>
                                        </p:tav>
                                      </p:tavLst>
                                    </p:anim>
                                    <p:anim calcmode="lin" valueType="num">
                                      <p:cBhvr>
                                        <p:cTn id="37" dur="500" fill="hold"/>
                                        <p:tgtEl>
                                          <p:spTgt spid="1208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247650" y="263525"/>
            <a:ext cx="8210550" cy="955675"/>
          </a:xfrm>
        </p:spPr>
        <p:txBody>
          <a:bodyPr/>
          <a:lstStyle/>
          <a:p>
            <a:pPr lvl="2">
              <a:defRPr/>
            </a:pPr>
            <a:r>
              <a:rPr lang="en-US" altLang="zh-CN" b="1" dirty="0">
                <a:latin typeface="+mj-lt"/>
              </a:rPr>
              <a:t>Configuring Email Account Security</a:t>
            </a:r>
            <a:endParaRPr lang="zh-CN" altLang="zh-CN" b="1" dirty="0">
              <a:latin typeface="+mj-lt"/>
            </a:endParaRPr>
          </a:p>
        </p:txBody>
      </p:sp>
      <p:sp>
        <p:nvSpPr>
          <p:cNvPr id="2" name="矩形 1"/>
          <p:cNvSpPr/>
          <p:nvPr/>
        </p:nvSpPr>
        <p:spPr>
          <a:xfrm>
            <a:off x="76200" y="1204438"/>
            <a:ext cx="437769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altLang="zh-CN" sz="1600" dirty="0"/>
              <a:t>7.    Click Security tab. The following interface appears:</a:t>
            </a:r>
            <a:endParaRPr lang="zh-CN" altLang="zh-CN" sz="1600" dirty="0"/>
          </a:p>
        </p:txBody>
      </p:sp>
      <p:sp>
        <p:nvSpPr>
          <p:cNvPr id="7" name="矩形 6"/>
          <p:cNvSpPr/>
          <p:nvPr/>
        </p:nvSpPr>
        <p:spPr>
          <a:xfrm>
            <a:off x="76200" y="3170555"/>
            <a:ext cx="4377690" cy="25545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altLang="zh-CN" sz="1600" dirty="0" smtClean="0"/>
              <a:t>8.    To </a:t>
            </a:r>
            <a:r>
              <a:rPr lang="en-US" altLang="zh-CN" sz="1600" dirty="0"/>
              <a:t>enable digital signature capability of this account, click Select… button in Signing certificate area to select a digital ID. To enable encryption capability of this account, click Select… button in Encrypting preferences area to select a digital ID. In addition, you can select an algorithm you want to use from the drop-down list below</a:t>
            </a:r>
            <a:r>
              <a:rPr lang="en-US" altLang="zh-CN" sz="1600" dirty="0" smtClean="0"/>
              <a:t>.</a:t>
            </a:r>
          </a:p>
          <a:p>
            <a:pPr algn="just">
              <a:defRPr/>
            </a:pPr>
            <a:endParaRPr lang="zh-CN" altLang="zh-CN" sz="1600" dirty="0"/>
          </a:p>
          <a:p>
            <a:pPr algn="just">
              <a:defRPr/>
            </a:pPr>
            <a:r>
              <a:rPr lang="en-US" altLang="zh-CN" sz="1600" dirty="0"/>
              <a:t>9.    By clicking Select… button, the following interface appears:</a:t>
            </a:r>
            <a:endParaRPr lang="zh-CN" altLang="zh-CN" sz="1600" dirty="0"/>
          </a:p>
        </p:txBody>
      </p:sp>
      <p:pic>
        <p:nvPicPr>
          <p:cNvPr id="121858" name="Picture 2" descr="email-pic17"/>
          <p:cNvPicPr>
            <a:picLocks noChangeAspect="1" noChangeArrowheads="1"/>
          </p:cNvPicPr>
          <p:nvPr/>
        </p:nvPicPr>
        <p:blipFill>
          <a:blip r:embed="rId3" cstate="print"/>
          <a:srcRect/>
          <a:stretch>
            <a:fillRect/>
          </a:stretch>
        </p:blipFill>
        <p:spPr bwMode="auto">
          <a:xfrm>
            <a:off x="5420043" y="609600"/>
            <a:ext cx="3498850" cy="3286125"/>
          </a:xfrm>
          <a:prstGeom prst="rect">
            <a:avLst/>
          </a:prstGeom>
          <a:noFill/>
          <a:ln w="9525">
            <a:noFill/>
            <a:miter lim="800000"/>
            <a:headEnd/>
            <a:tailEnd/>
          </a:ln>
        </p:spPr>
      </p:pic>
      <p:pic>
        <p:nvPicPr>
          <p:cNvPr id="121859" name="Picture 3" descr="email-pic18"/>
          <p:cNvPicPr>
            <a:picLocks noChangeAspect="1" noChangeArrowheads="1"/>
          </p:cNvPicPr>
          <p:nvPr/>
        </p:nvPicPr>
        <p:blipFill>
          <a:blip r:embed="rId4" cstate="print"/>
          <a:srcRect/>
          <a:stretch>
            <a:fillRect/>
          </a:stretch>
        </p:blipFill>
        <p:spPr bwMode="auto">
          <a:xfrm>
            <a:off x="5420043" y="3895725"/>
            <a:ext cx="3498850" cy="2114550"/>
          </a:xfrm>
          <a:prstGeom prst="rect">
            <a:avLst/>
          </a:prstGeom>
          <a:noFill/>
          <a:ln w="9525">
            <a:noFill/>
            <a:miter lim="800000"/>
            <a:headEnd/>
            <a:tailEnd/>
          </a:ln>
        </p:spPr>
      </p:pic>
      <p:sp>
        <p:nvSpPr>
          <p:cNvPr id="14" name="AutoShape 466"/>
          <p:cNvSpPr>
            <a:spLocks noChangeArrowheads="1"/>
          </p:cNvSpPr>
          <p:nvPr/>
        </p:nvSpPr>
        <p:spPr bwMode="auto">
          <a:xfrm rot="4734982">
            <a:off x="4779487" y="4887118"/>
            <a:ext cx="323850" cy="950913"/>
          </a:xfrm>
          <a:prstGeom prst="upArrow">
            <a:avLst>
              <a:gd name="adj1" fmla="val 50000"/>
              <a:gd name="adj2" fmla="val 8664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
        <p:nvSpPr>
          <p:cNvPr id="15" name="AutoShape 466"/>
          <p:cNvSpPr>
            <a:spLocks noChangeArrowheads="1"/>
          </p:cNvSpPr>
          <p:nvPr/>
        </p:nvSpPr>
        <p:spPr bwMode="auto">
          <a:xfrm rot="5400000">
            <a:off x="4779487" y="1072356"/>
            <a:ext cx="323850" cy="950913"/>
          </a:xfrm>
          <a:prstGeom prst="upArrow">
            <a:avLst>
              <a:gd name="adj1" fmla="val 50000"/>
              <a:gd name="adj2" fmla="val 8664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121858"/>
                                        </p:tgtEl>
                                        <p:attrNameLst>
                                          <p:attrName>style.visibility</p:attrName>
                                        </p:attrNameLst>
                                      </p:cBhvr>
                                      <p:to>
                                        <p:strVal val="visible"/>
                                      </p:to>
                                    </p:set>
                                    <p:anim calcmode="lin" valueType="num">
                                      <p:cBhvr additive="base">
                                        <p:cTn id="16" dur="500"/>
                                        <p:tgtEl>
                                          <p:spTgt spid="121858"/>
                                        </p:tgtEl>
                                        <p:attrNameLst>
                                          <p:attrName>ppt_y</p:attrName>
                                        </p:attrNameLst>
                                      </p:cBhvr>
                                      <p:tavLst>
                                        <p:tav tm="0">
                                          <p:val>
                                            <p:strVal val="#ppt_y+#ppt_h*1.125000"/>
                                          </p:val>
                                        </p:tav>
                                        <p:tav tm="100000">
                                          <p:val>
                                            <p:strVal val="#ppt_y"/>
                                          </p:val>
                                        </p:tav>
                                      </p:tavLst>
                                    </p:anim>
                                    <p:animEffect transition="in" filter="wipe(up)">
                                      <p:cBhvr>
                                        <p:cTn id="17" dur="500"/>
                                        <p:tgtEl>
                                          <p:spTgt spid="1218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21859"/>
                                        </p:tgtEl>
                                        <p:attrNameLst>
                                          <p:attrName>style.visibility</p:attrName>
                                        </p:attrNameLst>
                                      </p:cBhvr>
                                      <p:to>
                                        <p:strVal val="visible"/>
                                      </p:to>
                                    </p:set>
                                    <p:animEffect transition="in" filter="fade">
                                      <p:cBhvr>
                                        <p:cTn id="31" dur="500"/>
                                        <p:tgtEl>
                                          <p:spTgt spid="121859"/>
                                        </p:tgtEl>
                                      </p:cBhvr>
                                    </p:animEffect>
                                    <p:anim calcmode="lin" valueType="num">
                                      <p:cBhvr>
                                        <p:cTn id="32" dur="500" fill="hold"/>
                                        <p:tgtEl>
                                          <p:spTgt spid="121859"/>
                                        </p:tgtEl>
                                        <p:attrNameLst>
                                          <p:attrName>ppt_x</p:attrName>
                                        </p:attrNameLst>
                                      </p:cBhvr>
                                      <p:tavLst>
                                        <p:tav tm="0">
                                          <p:val>
                                            <p:strVal val="#ppt_x"/>
                                          </p:val>
                                        </p:tav>
                                        <p:tav tm="100000">
                                          <p:val>
                                            <p:strVal val="#ppt_x"/>
                                          </p:val>
                                        </p:tav>
                                      </p:tavLst>
                                    </p:anim>
                                    <p:anim calcmode="lin" valueType="num">
                                      <p:cBhvr>
                                        <p:cTn id="33" dur="500" fill="hold"/>
                                        <p:tgtEl>
                                          <p:spTgt spid="1218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247650" y="263525"/>
            <a:ext cx="8210550" cy="955675"/>
          </a:xfrm>
        </p:spPr>
        <p:txBody>
          <a:bodyPr/>
          <a:lstStyle/>
          <a:p>
            <a:pPr lvl="2">
              <a:defRPr/>
            </a:pPr>
            <a:r>
              <a:rPr lang="en-US" altLang="zh-CN" b="1" dirty="0">
                <a:latin typeface="+mj-lt"/>
              </a:rPr>
              <a:t>Configuring Email Account Security</a:t>
            </a:r>
            <a:endParaRPr lang="zh-CN" altLang="zh-CN" b="1" dirty="0">
              <a:latin typeface="+mj-lt"/>
            </a:endParaRPr>
          </a:p>
        </p:txBody>
      </p:sp>
      <p:sp>
        <p:nvSpPr>
          <p:cNvPr id="2" name="矩形 1"/>
          <p:cNvSpPr/>
          <p:nvPr/>
        </p:nvSpPr>
        <p:spPr>
          <a:xfrm>
            <a:off x="361632" y="949430"/>
            <a:ext cx="437769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1600" dirty="0" smtClean="0"/>
              <a:t>10.    Select </a:t>
            </a:r>
            <a:r>
              <a:rPr lang="en-US" altLang="zh-CN" sz="1600" dirty="0"/>
              <a:t>a certificate and click OK. You will be returned to the main interface of Outlook Express</a:t>
            </a:r>
            <a:r>
              <a:rPr lang="en-US" altLang="zh-CN" sz="1600" dirty="0" smtClean="0"/>
              <a:t>.</a:t>
            </a:r>
          </a:p>
          <a:p>
            <a:pPr>
              <a:defRPr/>
            </a:pPr>
            <a:endParaRPr lang="zh-CN" altLang="zh-CN" sz="1600" dirty="0"/>
          </a:p>
          <a:p>
            <a:pPr>
              <a:defRPr/>
            </a:pPr>
            <a:r>
              <a:rPr lang="en-US" altLang="zh-CN" sz="1600" dirty="0"/>
              <a:t>11.    Select Tools </a:t>
            </a:r>
            <a:r>
              <a:rPr lang="zh-CN" altLang="zh-CN" sz="1600" dirty="0"/>
              <a:t>→</a:t>
            </a:r>
            <a:r>
              <a:rPr lang="en-US" altLang="zh-CN" sz="1600" dirty="0"/>
              <a:t> Options. Click Security tab in the dialog box that is displayed. </a:t>
            </a:r>
            <a:endParaRPr lang="zh-CN" altLang="zh-CN" sz="1600" dirty="0"/>
          </a:p>
          <a:p>
            <a:pPr algn="just">
              <a:defRPr/>
            </a:pPr>
            <a:endParaRPr lang="zh-CN" altLang="zh-CN" sz="1600" dirty="0"/>
          </a:p>
        </p:txBody>
      </p:sp>
      <p:sp>
        <p:nvSpPr>
          <p:cNvPr id="7" name="矩形 6"/>
          <p:cNvSpPr/>
          <p:nvPr/>
        </p:nvSpPr>
        <p:spPr>
          <a:xfrm>
            <a:off x="361632" y="2934017"/>
            <a:ext cx="4377690" cy="329320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1600" dirty="0" smtClean="0"/>
              <a:t>12.    If </a:t>
            </a:r>
            <a:r>
              <a:rPr lang="en-US" altLang="zh-CN" sz="1600" dirty="0"/>
              <a:t>you want to send each email with a digital signature, check Digitally sign all outgoing messages option. Or, you can digitally sign an email you want to send as described below. </a:t>
            </a:r>
            <a:endParaRPr lang="en-US" altLang="zh-CN" sz="1600" dirty="0" smtClean="0"/>
          </a:p>
          <a:p>
            <a:pPr>
              <a:defRPr/>
            </a:pPr>
            <a:endParaRPr lang="zh-CN" altLang="zh-CN" sz="1600" dirty="0"/>
          </a:p>
          <a:p>
            <a:pPr>
              <a:defRPr/>
            </a:pPr>
            <a:r>
              <a:rPr lang="en-US" altLang="zh-CN" sz="1600" dirty="0" smtClean="0"/>
              <a:t>13.    If </a:t>
            </a:r>
            <a:r>
              <a:rPr lang="en-US" altLang="zh-CN" sz="1600" dirty="0"/>
              <a:t>you want to encrypt the information of each outgoing message, check Encrypt contents and attachments of all outgoing messages option. Or, you can encrypt an individual message as described below. </a:t>
            </a:r>
            <a:endParaRPr lang="en-US" altLang="zh-CN" sz="1600" dirty="0" smtClean="0"/>
          </a:p>
          <a:p>
            <a:pPr>
              <a:defRPr/>
            </a:pPr>
            <a:endParaRPr lang="zh-CN" altLang="zh-CN" sz="1600" dirty="0"/>
          </a:p>
          <a:p>
            <a:pPr>
              <a:defRPr/>
            </a:pPr>
            <a:r>
              <a:rPr lang="en-US" altLang="zh-CN" sz="1600" dirty="0"/>
              <a:t>14.    Click Advanced… below. The Advanced Security Settings dialog box appears.</a:t>
            </a:r>
            <a:endParaRPr lang="zh-CN" altLang="zh-CN" sz="1600" dirty="0"/>
          </a:p>
        </p:txBody>
      </p:sp>
      <p:pic>
        <p:nvPicPr>
          <p:cNvPr id="122882" name="Picture 2" descr="email-pic19"/>
          <p:cNvPicPr>
            <a:picLocks noChangeAspect="1" noChangeArrowheads="1"/>
          </p:cNvPicPr>
          <p:nvPr/>
        </p:nvPicPr>
        <p:blipFill>
          <a:blip r:embed="rId3" cstate="print"/>
          <a:srcRect/>
          <a:stretch>
            <a:fillRect/>
          </a:stretch>
        </p:blipFill>
        <p:spPr bwMode="auto">
          <a:xfrm>
            <a:off x="5705475" y="762000"/>
            <a:ext cx="3057525" cy="2709862"/>
          </a:xfrm>
          <a:prstGeom prst="rect">
            <a:avLst/>
          </a:prstGeom>
          <a:noFill/>
          <a:ln w="9525">
            <a:noFill/>
            <a:miter lim="800000"/>
            <a:headEnd/>
            <a:tailEnd/>
          </a:ln>
        </p:spPr>
      </p:pic>
      <p:pic>
        <p:nvPicPr>
          <p:cNvPr id="122883" name="Picture 3" descr="email-pic20"/>
          <p:cNvPicPr>
            <a:picLocks noChangeAspect="1" noChangeArrowheads="1"/>
          </p:cNvPicPr>
          <p:nvPr/>
        </p:nvPicPr>
        <p:blipFill>
          <a:blip r:embed="rId4" cstate="print"/>
          <a:srcRect/>
          <a:stretch>
            <a:fillRect/>
          </a:stretch>
        </p:blipFill>
        <p:spPr bwMode="auto">
          <a:xfrm>
            <a:off x="5705475" y="3471862"/>
            <a:ext cx="3057525" cy="2509838"/>
          </a:xfrm>
          <a:prstGeom prst="rect">
            <a:avLst/>
          </a:prstGeom>
          <a:noFill/>
          <a:ln w="9525">
            <a:noFill/>
            <a:miter lim="800000"/>
            <a:headEnd/>
            <a:tailEnd/>
          </a:ln>
        </p:spPr>
      </p:pic>
      <p:sp>
        <p:nvSpPr>
          <p:cNvPr id="11" name="AutoShape 466"/>
          <p:cNvSpPr>
            <a:spLocks noChangeArrowheads="1"/>
          </p:cNvSpPr>
          <p:nvPr/>
        </p:nvSpPr>
        <p:spPr bwMode="auto">
          <a:xfrm rot="3648759">
            <a:off x="5071269" y="4958555"/>
            <a:ext cx="323850" cy="950913"/>
          </a:xfrm>
          <a:prstGeom prst="upArrow">
            <a:avLst>
              <a:gd name="adj1" fmla="val 50000"/>
              <a:gd name="adj2" fmla="val 8664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
        <p:nvSpPr>
          <p:cNvPr id="12" name="AutoShape 466"/>
          <p:cNvSpPr>
            <a:spLocks noChangeArrowheads="1"/>
          </p:cNvSpPr>
          <p:nvPr/>
        </p:nvSpPr>
        <p:spPr bwMode="auto">
          <a:xfrm rot="5400000">
            <a:off x="5087144" y="1640680"/>
            <a:ext cx="323850" cy="950913"/>
          </a:xfrm>
          <a:prstGeom prst="upArrow">
            <a:avLst>
              <a:gd name="adj1" fmla="val 50000"/>
              <a:gd name="adj2" fmla="val 8664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122882"/>
                                        </p:tgtEl>
                                        <p:attrNameLst>
                                          <p:attrName>style.visibility</p:attrName>
                                        </p:attrNameLst>
                                      </p:cBhvr>
                                      <p:to>
                                        <p:strVal val="visible"/>
                                      </p:to>
                                    </p:set>
                                    <p:anim calcmode="lin" valueType="num">
                                      <p:cBhvr additive="base">
                                        <p:cTn id="16" dur="500"/>
                                        <p:tgtEl>
                                          <p:spTgt spid="122882"/>
                                        </p:tgtEl>
                                        <p:attrNameLst>
                                          <p:attrName>ppt_y</p:attrName>
                                        </p:attrNameLst>
                                      </p:cBhvr>
                                      <p:tavLst>
                                        <p:tav tm="0">
                                          <p:val>
                                            <p:strVal val="#ppt_y+#ppt_h*1.125000"/>
                                          </p:val>
                                        </p:tav>
                                        <p:tav tm="100000">
                                          <p:val>
                                            <p:strVal val="#ppt_y"/>
                                          </p:val>
                                        </p:tav>
                                      </p:tavLst>
                                    </p:anim>
                                    <p:animEffect transition="in" filter="wipe(up)">
                                      <p:cBhvr>
                                        <p:cTn id="17" dur="500"/>
                                        <p:tgtEl>
                                          <p:spTgt spid="1228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22883"/>
                                        </p:tgtEl>
                                        <p:attrNameLst>
                                          <p:attrName>style.visibility</p:attrName>
                                        </p:attrNameLst>
                                      </p:cBhvr>
                                      <p:to>
                                        <p:strVal val="visible"/>
                                      </p:to>
                                    </p:set>
                                    <p:animEffect transition="in" filter="fade">
                                      <p:cBhvr>
                                        <p:cTn id="31" dur="500"/>
                                        <p:tgtEl>
                                          <p:spTgt spid="122883"/>
                                        </p:tgtEl>
                                      </p:cBhvr>
                                    </p:animEffect>
                                    <p:anim calcmode="lin" valueType="num">
                                      <p:cBhvr>
                                        <p:cTn id="32" dur="500" fill="hold"/>
                                        <p:tgtEl>
                                          <p:spTgt spid="122883"/>
                                        </p:tgtEl>
                                        <p:attrNameLst>
                                          <p:attrName>ppt_x</p:attrName>
                                        </p:attrNameLst>
                                      </p:cBhvr>
                                      <p:tavLst>
                                        <p:tav tm="0">
                                          <p:val>
                                            <p:strVal val="#ppt_x"/>
                                          </p:val>
                                        </p:tav>
                                        <p:tav tm="100000">
                                          <p:val>
                                            <p:strVal val="#ppt_x"/>
                                          </p:val>
                                        </p:tav>
                                      </p:tavLst>
                                    </p:anim>
                                    <p:anim calcmode="lin" valueType="num">
                                      <p:cBhvr>
                                        <p:cTn id="33" dur="500" fill="hold"/>
                                        <p:tgtEl>
                                          <p:spTgt spid="1228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247650" y="263525"/>
            <a:ext cx="8210550" cy="955675"/>
          </a:xfrm>
        </p:spPr>
        <p:txBody>
          <a:bodyPr/>
          <a:lstStyle/>
          <a:p>
            <a:pPr lvl="2">
              <a:defRPr/>
            </a:pPr>
            <a:r>
              <a:rPr lang="en-US" altLang="zh-CN" b="1" dirty="0">
                <a:latin typeface="+mj-lt"/>
              </a:rPr>
              <a:t>Configuring Email Account Security</a:t>
            </a:r>
            <a:endParaRPr lang="zh-CN" altLang="zh-CN" b="1" dirty="0">
              <a:latin typeface="+mj-lt"/>
            </a:endParaRPr>
          </a:p>
        </p:txBody>
      </p:sp>
      <p:sp>
        <p:nvSpPr>
          <p:cNvPr id="2" name="矩形 1"/>
          <p:cNvSpPr/>
          <p:nvPr/>
        </p:nvSpPr>
        <p:spPr>
          <a:xfrm>
            <a:off x="533400" y="990600"/>
            <a:ext cx="7692390" cy="22626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lnSpc>
                <a:spcPct val="150000"/>
              </a:lnSpc>
              <a:defRPr/>
            </a:pPr>
            <a:r>
              <a:rPr lang="en-US" altLang="zh-CN" sz="1600" dirty="0"/>
              <a:t>15. Check Include my digital ID when sending signed messages option and Add senders’ certificates to my address book option in Digitally Signed messages area if you have not. This guarantees that the sender can gain its opponent’s key information used for encrypting its outgoing messages properly, because the sender needs to use the opponent’s key (which is stored in a digital ID) to encrypt and send messages to the opponent.</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4" y="3761952"/>
            <a:ext cx="1819275" cy="6667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pic>
      <p:sp>
        <p:nvSpPr>
          <p:cNvPr id="8" name="椭圆形标注 7"/>
          <p:cNvSpPr/>
          <p:nvPr/>
        </p:nvSpPr>
        <p:spPr bwMode="auto">
          <a:xfrm>
            <a:off x="2973706" y="3773382"/>
            <a:ext cx="5360670" cy="1853850"/>
          </a:xfrm>
          <a:prstGeom prst="wedgeEllipseCallout">
            <a:avLst>
              <a:gd name="adj1" fmla="val -61158"/>
              <a:gd name="adj2" fmla="val -35755"/>
            </a:avLst>
          </a:prstGeom>
          <a:solidFill>
            <a:schemeClr val="accent1"/>
          </a:solidFill>
          <a:ln w="12700"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0000" tIns="43200" rIns="90000" bIns="43200">
            <a:spAutoFit/>
          </a:bodyPr>
          <a:lstStyle/>
          <a:p>
            <a:pPr>
              <a:defRPr/>
            </a:pPr>
            <a:r>
              <a:rPr lang="en-US" altLang="zh-CN" sz="1600" dirty="0"/>
              <a:t>Additionally, you can specify key length or other settings. Now, the configuration of message encryption and signing is complete.</a:t>
            </a:r>
            <a:endParaRPr lang="zh-CN" altLang="zh-CN" sz="1600" dirty="0"/>
          </a:p>
          <a:p>
            <a:pPr>
              <a:defRPr/>
            </a:pPr>
            <a:endParaRPr lang="zh-CN" altLang="en-US" sz="1600" dirty="0">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171450" y="339725"/>
            <a:ext cx="8210550" cy="955675"/>
          </a:xfrm>
        </p:spPr>
        <p:txBody>
          <a:bodyPr/>
          <a:lstStyle/>
          <a:p>
            <a:pPr lvl="2">
              <a:defRPr/>
            </a:pPr>
            <a:r>
              <a:rPr lang="en-US" altLang="zh-CN" b="1" dirty="0" smtClean="0">
                <a:latin typeface="+mj-lt"/>
              </a:rPr>
              <a:t>Sending Emails with Digital Signature </a:t>
            </a:r>
            <a:endParaRPr lang="zh-CN" altLang="zh-CN" b="1" dirty="0">
              <a:latin typeface="+mj-lt"/>
            </a:endParaRPr>
          </a:p>
        </p:txBody>
      </p:sp>
      <p:sp>
        <p:nvSpPr>
          <p:cNvPr id="2" name="矩形 1"/>
          <p:cNvSpPr/>
          <p:nvPr/>
        </p:nvSpPr>
        <p:spPr>
          <a:xfrm>
            <a:off x="765810" y="1143000"/>
            <a:ext cx="7692390" cy="41554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nSpc>
                <a:spcPct val="150000"/>
              </a:lnSpc>
              <a:buFont typeface="Wingdings" pitchFamily="2" charset="2"/>
              <a:buChar char="l"/>
              <a:defRPr/>
            </a:pPr>
            <a:r>
              <a:rPr lang="en-US" altLang="zh-CN" sz="1800" b="1" dirty="0"/>
              <a:t>To append a digital signature to a message:</a:t>
            </a:r>
            <a:endParaRPr lang="zh-CN" altLang="zh-CN" sz="1800" b="1" dirty="0"/>
          </a:p>
          <a:p>
            <a:pPr marL="342900" indent="-342900">
              <a:lnSpc>
                <a:spcPct val="150000"/>
              </a:lnSpc>
              <a:buFont typeface="+mj-lt"/>
              <a:buAutoNum type="arabicPeriod"/>
              <a:defRPr/>
            </a:pPr>
            <a:r>
              <a:rPr lang="en-US" altLang="zh-CN" sz="1600" dirty="0"/>
              <a:t>Log into Windows.</a:t>
            </a:r>
            <a:endParaRPr lang="zh-CN" altLang="zh-CN" sz="1600" dirty="0"/>
          </a:p>
          <a:p>
            <a:pPr marL="342900" indent="-342900">
              <a:lnSpc>
                <a:spcPct val="150000"/>
              </a:lnSpc>
              <a:buFont typeface="+mj-lt"/>
              <a:buAutoNum type="arabicPeriod"/>
              <a:defRPr/>
            </a:pPr>
            <a:r>
              <a:rPr lang="en-US" altLang="zh-CN" sz="1600" dirty="0"/>
              <a:t>Start Outlook Express.</a:t>
            </a:r>
            <a:endParaRPr lang="zh-CN" altLang="zh-CN" sz="1600" dirty="0"/>
          </a:p>
          <a:p>
            <a:pPr marL="342900" indent="-342900">
              <a:lnSpc>
                <a:spcPct val="150000"/>
              </a:lnSpc>
              <a:buFont typeface="+mj-lt"/>
              <a:buAutoNum type="arabicPeriod"/>
              <a:defRPr/>
            </a:pPr>
            <a:r>
              <a:rPr lang="en-US" altLang="zh-CN" sz="1600" dirty="0"/>
              <a:t>Click Create Mail on the upper left to open a mail text input window.</a:t>
            </a:r>
            <a:endParaRPr lang="zh-CN" altLang="zh-CN" sz="1600" dirty="0"/>
          </a:p>
          <a:p>
            <a:pPr marL="342900" indent="-342900">
              <a:lnSpc>
                <a:spcPct val="150000"/>
              </a:lnSpc>
              <a:buFont typeface="+mj-lt"/>
              <a:buAutoNum type="arabicPeriod"/>
              <a:defRPr/>
            </a:pPr>
            <a:r>
              <a:rPr lang="en-US" altLang="zh-CN" sz="1600" dirty="0"/>
              <a:t>Complete the mail.</a:t>
            </a:r>
            <a:endParaRPr lang="zh-CN" altLang="zh-CN" sz="1600" dirty="0"/>
          </a:p>
          <a:p>
            <a:pPr marL="342900" indent="-342900">
              <a:lnSpc>
                <a:spcPct val="150000"/>
              </a:lnSpc>
              <a:buFont typeface="+mj-lt"/>
              <a:buAutoNum type="arabicPeriod"/>
              <a:defRPr/>
            </a:pPr>
            <a:r>
              <a:rPr lang="en-US" altLang="zh-CN" sz="1600" dirty="0"/>
              <a:t>Click Signature and Send. A PIN input box appears. Type the PIN of your ePass2001 device in the box. The mail will be sent out. If it is still in the Outbox, click Send/</a:t>
            </a:r>
            <a:r>
              <a:rPr lang="en-US" altLang="zh-CN" sz="1600" dirty="0" err="1"/>
              <a:t>Recv</a:t>
            </a:r>
            <a:r>
              <a:rPr lang="en-US" altLang="zh-CN" sz="1600" dirty="0"/>
              <a:t> to send the mail to the mail server. (The opponent will be shown a digital signature prompt. To read the mail, click Continue. To verify if the signature is valid or not, go to Security tab in the Mail Properties window by clicking the Signature icon on the left.) </a:t>
            </a:r>
            <a:endParaRPr lang="zh-CN" altLang="zh-CN"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5003" y="1434316"/>
            <a:ext cx="7515199" cy="3970318"/>
          </a:xfrm>
          <a:prstGeom prst="rect">
            <a:avLst/>
          </a:prstGeom>
          <a:noFill/>
        </p:spPr>
        <p:txBody>
          <a:bodyPr wrap="none">
            <a:spAutoFit/>
          </a:bodyPr>
          <a:lstStyle/>
          <a:p>
            <a:pPr marL="457200" indent="-457200">
              <a:buFontTx/>
              <a:buChar char="-"/>
              <a:defRPr/>
            </a:pPr>
            <a:r>
              <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rPr>
              <a:t>The Overview of FEITIAN </a:t>
            </a:r>
            <a:r>
              <a:rPr lang="en-US" altLang="zh-CN" sz="2800" b="1" dirty="0" err="1">
                <a:ln w="10541" cmpd="sng">
                  <a:solidFill>
                    <a:srgbClr val="7D7D7D">
                      <a:tint val="100000"/>
                      <a:shade val="100000"/>
                      <a:satMod val="110000"/>
                    </a:srgbClr>
                  </a:solidFill>
                  <a:prstDash val="solid"/>
                </a:ln>
                <a:solidFill>
                  <a:schemeClr val="accent1">
                    <a:lumMod val="75000"/>
                  </a:schemeClr>
                </a:solidFill>
                <a:ea typeface="隶书" pitchFamily="49" charset="-122"/>
              </a:rPr>
              <a:t>ePass</a:t>
            </a:r>
            <a:r>
              <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rPr>
              <a:t> Product</a:t>
            </a: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Technical Features of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Sending Encrypted Email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Web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VPN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p:txBody>
      </p:sp>
      <p:sp>
        <p:nvSpPr>
          <p:cNvPr id="4" name="Rectangle 2"/>
          <p:cNvSpPr txBox="1">
            <a:spLocks noChangeArrowheads="1"/>
          </p:cNvSpPr>
          <p:nvPr/>
        </p:nvSpPr>
        <p:spPr>
          <a:xfrm>
            <a:off x="304800" y="152400"/>
            <a:ext cx="8077200" cy="626197"/>
          </a:xfrm>
          <a:prstGeom prst="rect">
            <a:avLst/>
          </a:prstGeom>
        </p:spPr>
        <p:txBody>
          <a:bodyPr vert="horz" wrap="square" lIns="0" tIns="0" rIns="0" bIns="0" rtlCol="0" anchor="t">
            <a:spAutoFit/>
          </a:bodyPr>
          <a:lstStyle/>
          <a:p>
            <a:pPr marL="0" marR="0" lvl="0" indent="0" algn="l" defTabSz="914363" rtl="0" eaLnBrk="1" fontAlgn="auto" latinLnBrk="0" hangingPunct="1">
              <a:lnSpc>
                <a:spcPct val="110000"/>
              </a:lnSpc>
              <a:spcBef>
                <a:spcPct val="0"/>
              </a:spcBef>
              <a:spcAft>
                <a:spcPts val="0"/>
              </a:spcAft>
              <a:buClrTx/>
              <a:buSzTx/>
              <a:buFontTx/>
              <a:buNone/>
              <a:tabLst/>
              <a:defRPr/>
            </a:pPr>
            <a:r>
              <a:rPr kumimoji="0" lang="en-US" altLang="zh-CN" sz="4000" b="1"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38100" dist="38100" dir="2700000" algn="tl">
                    <a:srgbClr val="000000">
                      <a:alpha val="43137"/>
                    </a:srgbClr>
                  </a:outerShdw>
                </a:effectLst>
                <a:uLnTx/>
                <a:uFillTx/>
                <a:latin typeface="Eurostile" pitchFamily="34" charset="0"/>
                <a:ea typeface="宋体" pitchFamily="2" charset="-122"/>
                <a:cs typeface="Arial" charset="0"/>
              </a:rPr>
              <a:t>Agenda</a:t>
            </a:r>
            <a:endParaRPr kumimoji="0" lang="zh-CN" altLang="en-US" sz="4000" b="1" i="0" u="none" strike="noStrike" kern="1200" cap="none" spc="-150" normalizeH="0" baseline="0" noProof="0" dirty="0" smtClean="0">
              <a:ln w="3175">
                <a:noFill/>
              </a:ln>
              <a:gradFill>
                <a:gsLst>
                  <a:gs pos="0">
                    <a:srgbClr val="2E59B0"/>
                  </a:gs>
                  <a:gs pos="49000">
                    <a:srgbClr val="161D32"/>
                  </a:gs>
                  <a:gs pos="100000">
                    <a:srgbClr val="000000"/>
                  </a:gs>
                </a:gsLst>
                <a:lin ang="5400000" scaled="0"/>
              </a:gradFill>
              <a:effectLst>
                <a:outerShdw blurRad="38100" dist="38100" dir="2700000" algn="tl">
                  <a:srgbClr val="000000">
                    <a:alpha val="43137"/>
                  </a:srgbClr>
                </a:outerShdw>
              </a:effectLst>
              <a:uLnTx/>
              <a:uFillTx/>
              <a:latin typeface="Eurostile" pitchFamily="34" charset="0"/>
              <a:ea typeface="宋体" pitchFamily="2" charset="-122"/>
              <a:cs typeface="Arial"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247650" y="263525"/>
            <a:ext cx="8210550" cy="276999"/>
          </a:xfrm>
        </p:spPr>
        <p:txBody>
          <a:bodyPr/>
          <a:lstStyle/>
          <a:p>
            <a:pPr lvl="2">
              <a:defRPr/>
            </a:pPr>
            <a:r>
              <a:rPr lang="en-US" altLang="zh-CN" b="1" dirty="0">
                <a:latin typeface="+mj-lt"/>
              </a:rPr>
              <a:t>Obtaining Recipient’s Public Key and Certificate</a:t>
            </a:r>
            <a:endParaRPr lang="zh-CN" altLang="zh-CN" b="1" dirty="0">
              <a:latin typeface="+mj-lt"/>
            </a:endParaRPr>
          </a:p>
        </p:txBody>
      </p:sp>
      <p:sp>
        <p:nvSpPr>
          <p:cNvPr id="2" name="矩形 1"/>
          <p:cNvSpPr/>
          <p:nvPr/>
        </p:nvSpPr>
        <p:spPr>
          <a:xfrm>
            <a:off x="748665" y="2707136"/>
            <a:ext cx="7692390"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285750" indent="-285750" algn="just">
              <a:buFont typeface="Wingdings" pitchFamily="2" charset="2"/>
              <a:buChar char="l"/>
              <a:defRPr/>
            </a:pPr>
            <a:r>
              <a:rPr lang="en-US" altLang="zh-CN" sz="1800" b="1" dirty="0"/>
              <a:t>To obtain the public key or certificate, ask the recipient to send you a message first, which is enclosed with a digital signature. Save the digital ID after receiving the message. Thus, you have the opponent’s certificate and public key at hand.</a:t>
            </a:r>
            <a:endParaRPr lang="zh-CN" altLang="zh-CN" sz="1800" b="1" dirty="0"/>
          </a:p>
          <a:p>
            <a:pPr marL="285750" indent="-285750" algn="just">
              <a:buFont typeface="Wingdings" pitchFamily="2" charset="2"/>
              <a:buChar char="l"/>
              <a:defRPr/>
            </a:pPr>
            <a:r>
              <a:rPr lang="en-US" altLang="zh-CN" sz="1800" b="1" dirty="0"/>
              <a:t>To save the certificate or public key:</a:t>
            </a:r>
            <a:endParaRPr lang="zh-CN" altLang="zh-CN" sz="1800" b="1" dirty="0"/>
          </a:p>
          <a:p>
            <a:pPr marL="800100" lvl="1" indent="-342900" algn="just">
              <a:buFont typeface="+mj-lt"/>
              <a:buAutoNum type="arabicPeriod"/>
              <a:defRPr/>
            </a:pPr>
            <a:r>
              <a:rPr lang="en-US" altLang="zh-CN" sz="1800" dirty="0"/>
              <a:t>Ask the recipient to send you a message with a digital signature as described in the previous section.</a:t>
            </a:r>
            <a:endParaRPr lang="zh-CN" altLang="zh-CN" sz="1800" dirty="0"/>
          </a:p>
          <a:p>
            <a:pPr marL="800100" lvl="1" indent="-342900" algn="just">
              <a:buFont typeface="+mj-lt"/>
              <a:buAutoNum type="arabicPeriod"/>
              <a:defRPr/>
            </a:pPr>
            <a:r>
              <a:rPr lang="en-US" altLang="zh-CN" sz="1800" dirty="0"/>
              <a:t>Start Outlook Express to receive the message and open it.</a:t>
            </a:r>
            <a:endParaRPr lang="zh-CN" altLang="zh-CN" sz="1800" dirty="0"/>
          </a:p>
          <a:p>
            <a:pPr marL="800100" lvl="1" indent="-342900" algn="just">
              <a:buFont typeface="+mj-lt"/>
              <a:buAutoNum type="arabicPeriod"/>
              <a:defRPr/>
            </a:pPr>
            <a:r>
              <a:rPr lang="en-US" altLang="zh-CN" sz="1800" dirty="0"/>
              <a:t>Right-click on Sender column and select Add to address book. Click OK. The recipient and its public key and certificate are saved to your Outlook Express address book.</a:t>
            </a:r>
            <a:endParaRPr lang="zh-CN" altLang="zh-CN" sz="1800" dirty="0"/>
          </a:p>
        </p:txBody>
      </p:sp>
      <p:graphicFrame>
        <p:nvGraphicFramePr>
          <p:cNvPr id="4" name="图示 3"/>
          <p:cNvGraphicFramePr/>
          <p:nvPr/>
        </p:nvGraphicFramePr>
        <p:xfrm>
          <a:off x="354330" y="762000"/>
          <a:ext cx="8321040" cy="1865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247650" y="263525"/>
            <a:ext cx="8210550" cy="955675"/>
          </a:xfrm>
        </p:spPr>
        <p:txBody>
          <a:bodyPr/>
          <a:lstStyle/>
          <a:p>
            <a:pPr lvl="2">
              <a:defRPr/>
            </a:pPr>
            <a:r>
              <a:rPr lang="en-US" altLang="zh-CN" b="1" dirty="0" smtClean="0">
                <a:latin typeface="+mj-lt"/>
              </a:rPr>
              <a:t>Sending Encrypted Emails</a:t>
            </a:r>
            <a:endParaRPr lang="zh-CN" altLang="zh-CN" b="1" dirty="0">
              <a:latin typeface="+mj-lt"/>
            </a:endParaRPr>
          </a:p>
        </p:txBody>
      </p:sp>
      <p:sp>
        <p:nvSpPr>
          <p:cNvPr id="2" name="矩形 1"/>
          <p:cNvSpPr/>
          <p:nvPr/>
        </p:nvSpPr>
        <p:spPr>
          <a:xfrm>
            <a:off x="381000" y="2850316"/>
            <a:ext cx="3154680"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285750" indent="-285750">
              <a:buFont typeface="Wingdings" pitchFamily="2" charset="2"/>
              <a:buChar char="l"/>
              <a:defRPr/>
            </a:pPr>
            <a:r>
              <a:rPr lang="en-US" altLang="zh-CN" sz="1800" b="1" dirty="0"/>
              <a:t>To send an encrypted message:</a:t>
            </a:r>
            <a:endParaRPr lang="zh-CN" altLang="zh-CN" sz="1800" b="1" dirty="0"/>
          </a:p>
          <a:p>
            <a:pPr marL="342900" indent="-342900">
              <a:buFont typeface="+mj-lt"/>
              <a:buAutoNum type="arabicPeriod"/>
              <a:defRPr/>
            </a:pPr>
            <a:r>
              <a:rPr lang="en-US" altLang="zh-CN" sz="1600" dirty="0"/>
              <a:t>Click Create Mail on the upper left in Outlook Express.</a:t>
            </a:r>
            <a:endParaRPr lang="zh-CN" altLang="zh-CN" sz="1600" dirty="0"/>
          </a:p>
          <a:p>
            <a:pPr marL="342900" indent="-342900">
              <a:buFont typeface="+mj-lt"/>
              <a:buAutoNum type="arabicPeriod"/>
              <a:defRPr/>
            </a:pPr>
            <a:r>
              <a:rPr lang="en-US" altLang="zh-CN" sz="1600" dirty="0"/>
              <a:t>Choose the recipient of the message. If the recipient has a digital ID, the icon before it is marked with a red certificate sign. You must choose a recipient with a digital ID.</a:t>
            </a:r>
            <a:endParaRPr lang="zh-CN" altLang="zh-CN" sz="1600" dirty="0"/>
          </a:p>
        </p:txBody>
      </p:sp>
      <p:sp>
        <p:nvSpPr>
          <p:cNvPr id="5" name="云形标注 4"/>
          <p:cNvSpPr>
            <a:spLocks noChangeArrowheads="1"/>
          </p:cNvSpPr>
          <p:nvPr/>
        </p:nvSpPr>
        <p:spPr bwMode="auto">
          <a:xfrm>
            <a:off x="1986598" y="1066800"/>
            <a:ext cx="6824662" cy="1444625"/>
          </a:xfrm>
          <a:prstGeom prst="cloudCallout">
            <a:avLst>
              <a:gd name="adj1" fmla="val -58847"/>
              <a:gd name="adj2" fmla="val 8389"/>
            </a:avLst>
          </a:prstGeom>
          <a:solidFill>
            <a:schemeClr val="accent1"/>
          </a:solidFill>
          <a:ln w="12700" algn="ctr">
            <a:solidFill>
              <a:schemeClr val="tx1"/>
            </a:solidFill>
            <a:round/>
            <a:headEnd/>
            <a:tailEnd/>
          </a:ln>
        </p:spPr>
        <p:txBody>
          <a:bodyPr lIns="90000" tIns="43200" rIns="90000" bIns="43200">
            <a:spAutoFit/>
          </a:bodyPr>
          <a:lstStyle/>
          <a:p>
            <a:r>
              <a:rPr lang="en-US" altLang="zh-CN" sz="1600"/>
              <a:t>Before sending an encrypted email, you must have your recipient’s public key or certificate.</a:t>
            </a:r>
            <a:endParaRPr lang="zh-CN" altLang="zh-CN" sz="1600"/>
          </a:p>
          <a:p>
            <a:endParaRPr lang="zh-CN" altLang="en-US"/>
          </a:p>
        </p:txBody>
      </p:sp>
      <p:pic>
        <p:nvPicPr>
          <p:cNvPr id="6" name="图片 5"/>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81000" y="1066994"/>
            <a:ext cx="1014306" cy="1479939"/>
          </a:xfrm>
          <a:prstGeom prst="rect">
            <a:avLst/>
          </a:prstGeom>
          <a:solidFill>
            <a:schemeClr val="bg2">
              <a:lumMod val="50000"/>
              <a:lumOff val="50000"/>
            </a:schemeClr>
          </a:solidFill>
          <a:ln>
            <a:noFill/>
          </a:ln>
          <a:effectLst>
            <a:outerShdw blurRad="76200" dir="13500000" sy="23000" kx="1200000" algn="br" rotWithShape="0">
              <a:prstClr val="black">
                <a:alpha val="20000"/>
              </a:prstClr>
            </a:outerShdw>
          </a:effectLst>
          <a:scene3d>
            <a:camera prst="perspectiveContrastingRightFacing"/>
            <a:lightRig rig="threePt" dir="t"/>
          </a:scene3d>
        </p:spPr>
      </p:pic>
      <p:pic>
        <p:nvPicPr>
          <p:cNvPr id="123906" name="Picture 2" descr="email-pic21"/>
          <p:cNvPicPr>
            <a:picLocks noChangeAspect="1" noChangeArrowheads="1"/>
          </p:cNvPicPr>
          <p:nvPr/>
        </p:nvPicPr>
        <p:blipFill>
          <a:blip r:embed="rId4" cstate="print"/>
          <a:srcRect/>
          <a:stretch>
            <a:fillRect/>
          </a:stretch>
        </p:blipFill>
        <p:spPr bwMode="auto">
          <a:xfrm>
            <a:off x="4604385" y="2692400"/>
            <a:ext cx="3886200" cy="3417888"/>
          </a:xfrm>
          <a:prstGeom prst="rect">
            <a:avLst/>
          </a:prstGeom>
          <a:noFill/>
          <a:ln w="9525">
            <a:noFill/>
            <a:miter lim="800000"/>
            <a:headEnd/>
            <a:tailEnd/>
          </a:ln>
        </p:spPr>
      </p:pic>
      <p:sp>
        <p:nvSpPr>
          <p:cNvPr id="9" name="AutoShape 466"/>
          <p:cNvSpPr>
            <a:spLocks noChangeArrowheads="1"/>
          </p:cNvSpPr>
          <p:nvPr/>
        </p:nvSpPr>
        <p:spPr bwMode="auto">
          <a:xfrm rot="4734982">
            <a:off x="3871754" y="4215607"/>
            <a:ext cx="323850" cy="950912"/>
          </a:xfrm>
          <a:prstGeom prst="upArrow">
            <a:avLst>
              <a:gd name="adj1" fmla="val 50000"/>
              <a:gd name="adj2" fmla="val 86647"/>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23906"/>
                                        </p:tgtEl>
                                        <p:attrNameLst>
                                          <p:attrName>style.visibility</p:attrName>
                                        </p:attrNameLst>
                                      </p:cBhvr>
                                      <p:to>
                                        <p:strVal val="visible"/>
                                      </p:to>
                                    </p:set>
                                    <p:animEffect transition="in" filter="wipe(down)">
                                      <p:cBhvr>
                                        <p:cTn id="25"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263525"/>
            <a:ext cx="8210550" cy="955675"/>
          </a:xfrm>
        </p:spPr>
        <p:txBody>
          <a:bodyPr/>
          <a:lstStyle/>
          <a:p>
            <a:pPr lvl="2">
              <a:defRPr/>
            </a:pPr>
            <a:r>
              <a:rPr lang="en-US" altLang="zh-CN" b="1" dirty="0" smtClean="0">
                <a:latin typeface="+mj-lt"/>
              </a:rPr>
              <a:t>Sending Encrypted Emails</a:t>
            </a:r>
            <a:endParaRPr lang="zh-CN" altLang="zh-CN" b="1" dirty="0">
              <a:latin typeface="+mj-lt"/>
            </a:endParaRPr>
          </a:p>
        </p:txBody>
      </p:sp>
      <p:sp>
        <p:nvSpPr>
          <p:cNvPr id="2" name="矩形 1"/>
          <p:cNvSpPr/>
          <p:nvPr/>
        </p:nvSpPr>
        <p:spPr>
          <a:xfrm rot="21113699">
            <a:off x="241643" y="1329158"/>
            <a:ext cx="2933644"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1800" dirty="0"/>
              <a:t>3.    Fill out the email.</a:t>
            </a:r>
            <a:endParaRPr lang="zh-CN" altLang="zh-CN" sz="1800" dirty="0"/>
          </a:p>
          <a:p>
            <a:pPr>
              <a:defRPr/>
            </a:pPr>
            <a:r>
              <a:rPr lang="en-US" altLang="zh-CN" sz="1800" dirty="0"/>
              <a:t>4.    Click Encrypt button     as shown below.</a:t>
            </a:r>
            <a:endParaRPr lang="zh-CN" altLang="zh-CN" sz="1800" dirty="0"/>
          </a:p>
        </p:txBody>
      </p:sp>
      <p:sp>
        <p:nvSpPr>
          <p:cNvPr id="9" name="AutoShape 466"/>
          <p:cNvSpPr>
            <a:spLocks noChangeArrowheads="1"/>
          </p:cNvSpPr>
          <p:nvPr/>
        </p:nvSpPr>
        <p:spPr bwMode="auto">
          <a:xfrm rot="6244465">
            <a:off x="2885282" y="1926431"/>
            <a:ext cx="323850" cy="1258887"/>
          </a:xfrm>
          <a:prstGeom prst="upArrow">
            <a:avLst>
              <a:gd name="adj1" fmla="val 50000"/>
              <a:gd name="adj2" fmla="val 86635"/>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pic>
        <p:nvPicPr>
          <p:cNvPr id="124930" name="Picture 2" descr="email-pic22"/>
          <p:cNvPicPr>
            <a:picLocks noChangeAspect="1" noChangeArrowheads="1"/>
          </p:cNvPicPr>
          <p:nvPr/>
        </p:nvPicPr>
        <p:blipFill>
          <a:blip r:embed="rId3" cstate="print"/>
          <a:srcRect/>
          <a:stretch>
            <a:fillRect/>
          </a:stretch>
        </p:blipFill>
        <p:spPr bwMode="auto">
          <a:xfrm>
            <a:off x="3736975" y="1160463"/>
            <a:ext cx="5235575" cy="2462212"/>
          </a:xfrm>
          <a:prstGeom prst="rect">
            <a:avLst/>
          </a:prstGeom>
          <a:noFill/>
          <a:ln w="9525">
            <a:noFill/>
            <a:miter lim="800000"/>
            <a:headEnd/>
            <a:tailEnd/>
          </a:ln>
        </p:spPr>
      </p:pic>
      <p:sp>
        <p:nvSpPr>
          <p:cNvPr id="10" name="矩形 9"/>
          <p:cNvSpPr/>
          <p:nvPr/>
        </p:nvSpPr>
        <p:spPr>
          <a:xfrm rot="21113699">
            <a:off x="202589" y="3356187"/>
            <a:ext cx="2933644"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zh-CN" sz="1800" dirty="0"/>
              <a:t>5.    Click Send button.</a:t>
            </a:r>
            <a:endParaRPr lang="zh-CN" altLang="zh-CN" sz="1800" dirty="0"/>
          </a:p>
        </p:txBody>
      </p:sp>
      <p:pic>
        <p:nvPicPr>
          <p:cNvPr id="124931" name="Picture 3" descr="b_epass1000"/>
          <p:cNvPicPr>
            <a:picLocks noChangeAspect="1" noChangeArrowheads="1"/>
          </p:cNvPicPr>
          <p:nvPr/>
        </p:nvPicPr>
        <p:blipFill>
          <a:blip r:embed="rId4" cstate="print"/>
          <a:srcRect/>
          <a:stretch>
            <a:fillRect/>
          </a:stretch>
        </p:blipFill>
        <p:spPr bwMode="auto">
          <a:xfrm rot="6353034">
            <a:off x="499269" y="4261644"/>
            <a:ext cx="1833562" cy="1517650"/>
          </a:xfrm>
          <a:prstGeom prst="rect">
            <a:avLst/>
          </a:prstGeom>
          <a:noFill/>
          <a:ln w="9525">
            <a:noFill/>
            <a:miter lim="800000"/>
            <a:headEnd/>
            <a:tailEnd/>
          </a:ln>
        </p:spPr>
      </p:pic>
      <p:grpSp>
        <p:nvGrpSpPr>
          <p:cNvPr id="3" name="Group 6"/>
          <p:cNvGrpSpPr>
            <a:grpSpLocks/>
          </p:cNvGrpSpPr>
          <p:nvPr/>
        </p:nvGrpSpPr>
        <p:grpSpPr bwMode="auto">
          <a:xfrm>
            <a:off x="2719567" y="4286251"/>
            <a:ext cx="6077974" cy="1452570"/>
            <a:chOff x="3829" y="1132"/>
            <a:chExt cx="1448" cy="2076"/>
          </a:xfr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p:grpSpPr>
        <p:sp>
          <p:nvSpPr>
            <p:cNvPr id="15" name="AutoShape 7"/>
            <p:cNvSpPr>
              <a:spLocks noChangeArrowheads="1"/>
            </p:cNvSpPr>
            <p:nvPr/>
          </p:nvSpPr>
          <p:spPr bwMode="gray">
            <a:xfrm>
              <a:off x="3907" y="1132"/>
              <a:ext cx="1370" cy="2043"/>
            </a:xfrm>
            <a:prstGeom prst="roundRect">
              <a:avLst>
                <a:gd name="adj" fmla="val 4806"/>
              </a:avLst>
            </a:prstGeom>
            <a:grpFill/>
            <a:ln w="9525">
              <a:noFill/>
              <a:round/>
              <a:headEnd/>
              <a:tailEnd/>
            </a:ln>
            <a:effectLst/>
            <a:scene3d>
              <a:camera prst="legacyPerspectiveTop"/>
              <a:lightRig rig="legacyFlat2" dir="b"/>
            </a:scene3d>
            <a:sp3d extrusionH="1801800" prstMaterial="legacyPlastic">
              <a:bevelT w="13500" h="13500" prst="angle"/>
              <a:bevelB w="13500" h="13500" prst="angle"/>
              <a:extrusionClr>
                <a:srgbClr val="FFC000"/>
              </a:extrusionClr>
            </a:sp3d>
          </p:spPr>
          <p:txBody>
            <a:bodyPr wrap="none" anchor="ctr">
              <a:flatTx/>
            </a:bodyPr>
            <a:lstStyle/>
            <a:p>
              <a:pPr>
                <a:defRPr/>
              </a:pPr>
              <a:r>
                <a:rPr lang="en-US" altLang="zh-CN" sz="1600" b="1" i="1" dirty="0"/>
                <a:t>When the recipient receives the mail, a PIN will be </a:t>
              </a:r>
            </a:p>
            <a:p>
              <a:pPr>
                <a:defRPr/>
              </a:pPr>
              <a:r>
                <a:rPr lang="en-US" altLang="zh-CN" sz="1600" b="1" i="1" dirty="0"/>
                <a:t>required to read the mail. The recipient should type </a:t>
              </a:r>
            </a:p>
            <a:p>
              <a:pPr>
                <a:defRPr/>
              </a:pPr>
              <a:r>
                <a:rPr lang="en-US" altLang="zh-CN" sz="1600" b="1" i="1" dirty="0"/>
                <a:t>the PIN of the ePass2001 device to decrypt the mail.</a:t>
              </a:r>
              <a:endParaRPr lang="zh-CN" altLang="zh-CN" sz="1600" b="1" i="1" dirty="0"/>
            </a:p>
            <a:p>
              <a:pPr>
                <a:defRPr/>
              </a:pPr>
              <a:endParaRPr lang="zh-CN" altLang="en-US" sz="1800" dirty="0">
                <a:latin typeface="Calibri" pitchFamily="34" charset="0"/>
                <a:cs typeface="+mn-cs"/>
              </a:endParaRPr>
            </a:p>
          </p:txBody>
        </p:sp>
        <p:sp>
          <p:nvSpPr>
            <p:cNvPr id="16" name="Line 8"/>
            <p:cNvSpPr>
              <a:spLocks noChangeShapeType="1"/>
            </p:cNvSpPr>
            <p:nvPr/>
          </p:nvSpPr>
          <p:spPr bwMode="gray">
            <a:xfrm>
              <a:off x="3829" y="1176"/>
              <a:ext cx="1246" cy="0"/>
            </a:xfrm>
            <a:prstGeom prst="line">
              <a:avLst/>
            </a:prstGeom>
            <a:grpFill/>
            <a:ln w="9525">
              <a:noFill/>
              <a:round/>
              <a:headEnd/>
              <a:tailEnd/>
            </a:ln>
            <a:scene3d>
              <a:camera prst="orthographicFront"/>
              <a:lightRig rig="threePt" dir="t"/>
            </a:scene3d>
            <a:sp3d extrusionH="76200">
              <a:extrusionClr>
                <a:srgbClr val="FFC000"/>
              </a:extrusionClr>
            </a:sp3d>
          </p:spPr>
          <p:txBody>
            <a:bodyPr/>
            <a:lstStyle/>
            <a:p>
              <a:pPr>
                <a:defRPr/>
              </a:pPr>
              <a:endParaRPr lang="zh-CN" altLang="en-US">
                <a:latin typeface="Calibri" pitchFamily="34" charset="0"/>
                <a:cs typeface="+mn-cs"/>
              </a:endParaRPr>
            </a:p>
          </p:txBody>
        </p:sp>
        <p:sp>
          <p:nvSpPr>
            <p:cNvPr id="17" name="Freeform 9"/>
            <p:cNvSpPr>
              <a:spLocks/>
            </p:cNvSpPr>
            <p:nvPr/>
          </p:nvSpPr>
          <p:spPr bwMode="gray">
            <a:xfrm flipV="1">
              <a:off x="3907" y="3178"/>
              <a:ext cx="1353" cy="30"/>
            </a:xfrm>
            <a:custGeom>
              <a:avLst/>
              <a:gdLst>
                <a:gd name="T0" fmla="*/ 0 w 1318"/>
                <a:gd name="T1" fmla="*/ 74 h 19"/>
                <a:gd name="T2" fmla="*/ 78 w 1318"/>
                <a:gd name="T3" fmla="*/ 0 h 19"/>
                <a:gd name="T4" fmla="*/ 1351 w 1318"/>
                <a:gd name="T5" fmla="*/ 0 h 19"/>
                <a:gd name="T6" fmla="*/ 1426 w 1318"/>
                <a:gd name="T7" fmla="*/ 74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grpFill/>
            <a:ln w="9525">
              <a:noFill/>
              <a:round/>
              <a:headEnd/>
              <a:tailEnd/>
            </a:ln>
            <a:scene3d>
              <a:camera prst="orthographicFront"/>
              <a:lightRig rig="threePt" dir="t"/>
            </a:scene3d>
            <a:sp3d extrusionH="76200">
              <a:extrusionClr>
                <a:srgbClr val="FFC000"/>
              </a:extrusionClr>
            </a:sp3d>
          </p:spPr>
          <p:txBody>
            <a:bodyPr rot="10800000"/>
            <a:lstStyle/>
            <a:p>
              <a:pPr>
                <a:defRPr/>
              </a:pPr>
              <a:endParaRPr lang="zh-CN" altLang="en-US">
                <a:latin typeface="Calibri" pitchFamily="34" charset="0"/>
                <a:cs typeface="+mn-cs"/>
              </a:endParaRPr>
            </a:p>
          </p:txBody>
        </p:sp>
        <p:sp>
          <p:nvSpPr>
            <p:cNvPr id="18" name="Freeform 10"/>
            <p:cNvSpPr>
              <a:spLocks/>
            </p:cNvSpPr>
            <p:nvPr/>
          </p:nvSpPr>
          <p:spPr bwMode="gray">
            <a:xfrm>
              <a:off x="3925" y="1185"/>
              <a:ext cx="1336" cy="23"/>
            </a:xfrm>
            <a:custGeom>
              <a:avLst/>
              <a:gdLst>
                <a:gd name="T0" fmla="*/ 0 w 1318"/>
                <a:gd name="T1" fmla="*/ 34 h 19"/>
                <a:gd name="T2" fmla="*/ 75 w 1318"/>
                <a:gd name="T3" fmla="*/ 0 h 19"/>
                <a:gd name="T4" fmla="*/ 1301 w 1318"/>
                <a:gd name="T5" fmla="*/ 0 h 19"/>
                <a:gd name="T6" fmla="*/ 1372 w 1318"/>
                <a:gd name="T7" fmla="*/ 34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grpFill/>
            <a:ln w="9525">
              <a:noFill/>
              <a:round/>
              <a:headEnd/>
              <a:tailEnd/>
            </a:ln>
            <a:scene3d>
              <a:camera prst="orthographicFront"/>
              <a:lightRig rig="threePt" dir="t"/>
            </a:scene3d>
            <a:sp3d extrusionH="76200">
              <a:extrusionClr>
                <a:srgbClr val="FFC000"/>
              </a:extrusionClr>
            </a:sp3d>
          </p:spPr>
          <p:txBody>
            <a:bodyPr/>
            <a:lstStyle/>
            <a:p>
              <a:pPr>
                <a:defRPr/>
              </a:pPr>
              <a:endParaRPr lang="zh-CN" altLang="en-US">
                <a:latin typeface="Calibri" pitchFamily="34" charset="0"/>
                <a:cs typeface="+mn-cs"/>
              </a:endParaRPr>
            </a:p>
          </p:txBody>
        </p:sp>
      </p:grpSp>
      <p:cxnSp>
        <p:nvCxnSpPr>
          <p:cNvPr id="20" name="AutoShape 16"/>
          <p:cNvCxnSpPr>
            <a:cxnSpLocks noChangeShapeType="1"/>
          </p:cNvCxnSpPr>
          <p:nvPr/>
        </p:nvCxnSpPr>
        <p:spPr bwMode="auto">
          <a:xfrm flipV="1">
            <a:off x="1577975" y="4846638"/>
            <a:ext cx="1468438" cy="496887"/>
          </a:xfrm>
          <a:prstGeom prst="bentConnector3">
            <a:avLst>
              <a:gd name="adj1" fmla="val 50000"/>
            </a:avLst>
          </a:prstGeom>
          <a:noFill/>
          <a:ln w="28575">
            <a:solidFill>
              <a:schemeClr val="accent5">
                <a:lumMod val="50000"/>
              </a:schemeClr>
            </a:solidFill>
            <a:miter lim="800000"/>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124930"/>
                                        </p:tgtEl>
                                        <p:attrNameLst>
                                          <p:attrName>style.visibility</p:attrName>
                                        </p:attrNameLst>
                                      </p:cBhvr>
                                      <p:to>
                                        <p:strVal val="visible"/>
                                      </p:to>
                                    </p:set>
                                    <p:animEffect transition="in" filter="fade">
                                      <p:cBhvr>
                                        <p:cTn id="20" dur="1000"/>
                                        <p:tgtEl>
                                          <p:spTgt spid="124930"/>
                                        </p:tgtEl>
                                      </p:cBhvr>
                                    </p:animEffect>
                                    <p:anim calcmode="lin" valueType="num">
                                      <p:cBhvr>
                                        <p:cTn id="21" dur="1000" fill="hold"/>
                                        <p:tgtEl>
                                          <p:spTgt spid="124930"/>
                                        </p:tgtEl>
                                        <p:attrNameLst>
                                          <p:attrName>ppt_x</p:attrName>
                                        </p:attrNameLst>
                                      </p:cBhvr>
                                      <p:tavLst>
                                        <p:tav tm="0">
                                          <p:val>
                                            <p:strVal val="#ppt_x"/>
                                          </p:val>
                                        </p:tav>
                                        <p:tav tm="100000">
                                          <p:val>
                                            <p:strVal val="#ppt_x"/>
                                          </p:val>
                                        </p:tav>
                                      </p:tavLst>
                                    </p:anim>
                                    <p:anim calcmode="lin" valueType="num">
                                      <p:cBhvr>
                                        <p:cTn id="22" dur="1000" fill="hold"/>
                                        <p:tgtEl>
                                          <p:spTgt spid="12493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4931"/>
                                        </p:tgtEl>
                                        <p:attrNameLst>
                                          <p:attrName>style.visibility</p:attrName>
                                        </p:attrNameLst>
                                      </p:cBhvr>
                                      <p:to>
                                        <p:strVal val="visible"/>
                                      </p:to>
                                    </p:set>
                                    <p:anim calcmode="lin" valueType="num">
                                      <p:cBhvr additive="base">
                                        <p:cTn id="35" dur="500" fill="hold"/>
                                        <p:tgtEl>
                                          <p:spTgt spid="124931"/>
                                        </p:tgtEl>
                                        <p:attrNameLst>
                                          <p:attrName>ppt_x</p:attrName>
                                        </p:attrNameLst>
                                      </p:cBhvr>
                                      <p:tavLst>
                                        <p:tav tm="0">
                                          <p:val>
                                            <p:strVal val="#ppt_x"/>
                                          </p:val>
                                        </p:tav>
                                        <p:tav tm="100000">
                                          <p:val>
                                            <p:strVal val="#ppt_x"/>
                                          </p:val>
                                        </p:tav>
                                      </p:tavLst>
                                    </p:anim>
                                    <p:anim calcmode="lin" valueType="num">
                                      <p:cBhvr additive="base">
                                        <p:cTn id="36" dur="500" fill="hold"/>
                                        <p:tgtEl>
                                          <p:spTgt spid="1249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6801" y="990600"/>
            <a:ext cx="7515199" cy="3970318"/>
          </a:xfrm>
          <a:prstGeom prst="rect">
            <a:avLst/>
          </a:prstGeom>
          <a:noFill/>
        </p:spPr>
        <p:txBody>
          <a:bodyPr wrap="none">
            <a:spAutoFit/>
          </a:bodyPr>
          <a:lstStyle/>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The Overview of FEITIAN </a:t>
            </a:r>
            <a:r>
              <a:rPr lang="en-US" altLang="zh-CN" sz="28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 Product</a:t>
            </a: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Technical Features of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Sending Encrypted Email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rPr>
              <a:t>Protect Web Logon Using </a:t>
            </a:r>
            <a:r>
              <a:rPr lang="en-US" altLang="zh-CN" sz="2800" b="1" dirty="0" err="1" smtClean="0">
                <a:ln w="10541" cmpd="sng">
                  <a:solidFill>
                    <a:srgbClr val="7D7D7D">
                      <a:tint val="100000"/>
                      <a:shade val="100000"/>
                      <a:satMod val="110000"/>
                    </a:srgbClr>
                  </a:solidFill>
                  <a:prstDash val="solid"/>
                </a:ln>
                <a:solidFill>
                  <a:schemeClr val="accent1">
                    <a:lumMod val="75000"/>
                  </a:schemeClr>
                </a:solidFill>
                <a:ea typeface="隶书" pitchFamily="49" charset="-122"/>
              </a:rPr>
              <a:t>ePass</a:t>
            </a:r>
            <a:endPar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VPN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263525"/>
            <a:ext cx="8210550" cy="276999"/>
          </a:xfrm>
        </p:spPr>
        <p:txBody>
          <a:bodyPr/>
          <a:lstStyle/>
          <a:p>
            <a:pPr lvl="2">
              <a:defRPr/>
            </a:pPr>
            <a:endParaRPr lang="zh-CN" altLang="zh-CN" b="1" dirty="0">
              <a:latin typeface="+mj-lt"/>
            </a:endParaRPr>
          </a:p>
        </p:txBody>
      </p:sp>
      <p:sp>
        <p:nvSpPr>
          <p:cNvPr id="2" name="矩形 1"/>
          <p:cNvSpPr/>
          <p:nvPr/>
        </p:nvSpPr>
        <p:spPr>
          <a:xfrm>
            <a:off x="754380" y="3240242"/>
            <a:ext cx="7511964" cy="25545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a:defRPr/>
            </a:pPr>
            <a:r>
              <a:rPr lang="en-US" altLang="zh-CN" sz="1600" dirty="0"/>
              <a:t>User visits a web page (requests a resource) via https.</a:t>
            </a:r>
          </a:p>
          <a:p>
            <a:pPr marL="342900" indent="-342900">
              <a:buFont typeface="+mj-lt"/>
              <a:buAutoNum type="arabicPeriod"/>
              <a:defRPr/>
            </a:pPr>
            <a:r>
              <a:rPr lang="en-US" altLang="zh-CN" sz="1600" dirty="0"/>
              <a:t>Web site requires SSL Authentication before it will serve the page.</a:t>
            </a:r>
          </a:p>
          <a:p>
            <a:pPr marL="342900" indent="-342900">
              <a:buFont typeface="+mj-lt"/>
              <a:buAutoNum type="arabicPeriod"/>
              <a:defRPr/>
            </a:pPr>
            <a:r>
              <a:rPr lang="en-US" altLang="zh-CN" sz="1600" dirty="0"/>
              <a:t>User’s browser looks for possible certificates that can be used for authentication (either in software or on token) If a hardware token is present, the user’s web browser will look for digital certificates on the token.</a:t>
            </a:r>
          </a:p>
          <a:p>
            <a:pPr marL="342900" indent="-342900">
              <a:buFont typeface="+mj-lt"/>
              <a:buAutoNum type="arabicPeriod"/>
              <a:defRPr/>
            </a:pPr>
            <a:r>
              <a:rPr lang="en-US" altLang="zh-CN" sz="1600" dirty="0"/>
              <a:t>Here may involve prompting the user for the PIN that protects the token.</a:t>
            </a:r>
          </a:p>
          <a:p>
            <a:pPr marL="342900" indent="-342900">
              <a:buFont typeface="+mj-lt"/>
              <a:buAutoNum type="arabicPeriod"/>
              <a:defRPr/>
            </a:pPr>
            <a:r>
              <a:rPr lang="en-US" altLang="zh-CN" sz="1600" dirty="0"/>
              <a:t>The web browser sends a message “signed” by the token along with the user’s certificate to the server.</a:t>
            </a:r>
          </a:p>
          <a:p>
            <a:pPr marL="342900" indent="-342900">
              <a:buFont typeface="+mj-lt"/>
              <a:buAutoNum type="arabicPeriod"/>
              <a:defRPr/>
            </a:pPr>
            <a:r>
              <a:rPr lang="en-US" altLang="zh-CN" sz="1600" dirty="0"/>
              <a:t>The server verifies the signature and then trusts the identity in the certificate.</a:t>
            </a:r>
          </a:p>
          <a:p>
            <a:pPr marL="342900" indent="-342900">
              <a:buFont typeface="+mj-lt"/>
              <a:buAutoNum type="arabicPeriod"/>
              <a:defRPr/>
            </a:pPr>
            <a:r>
              <a:rPr lang="en-US" altLang="zh-CN" sz="1600" dirty="0"/>
              <a:t>User can access the web page now.</a:t>
            </a:r>
            <a:endParaRPr lang="zh-CN" altLang="zh-CN" sz="1600" dirty="0"/>
          </a:p>
        </p:txBody>
      </p:sp>
      <p:pic>
        <p:nvPicPr>
          <p:cNvPr id="20486" name="图片 6"/>
          <p:cNvPicPr>
            <a:picLocks noChangeAspect="1"/>
          </p:cNvPicPr>
          <p:nvPr/>
        </p:nvPicPr>
        <p:blipFill>
          <a:blip r:embed="rId3" cstate="print"/>
          <a:srcRect/>
          <a:stretch>
            <a:fillRect/>
          </a:stretch>
        </p:blipFill>
        <p:spPr bwMode="auto">
          <a:xfrm rot="6683526">
            <a:off x="418306" y="1366044"/>
            <a:ext cx="1908175" cy="1125538"/>
          </a:xfrm>
          <a:prstGeom prst="rect">
            <a:avLst/>
          </a:prstGeom>
          <a:noFill/>
          <a:ln w="9525">
            <a:noFill/>
            <a:miter lim="800000"/>
            <a:headEnd/>
            <a:tailEnd/>
          </a:ln>
        </p:spPr>
      </p:pic>
      <p:pic>
        <p:nvPicPr>
          <p:cNvPr id="20487" name="Picture 6" descr="people"/>
          <p:cNvPicPr>
            <a:picLocks noChangeAspect="1" noChangeArrowheads="1"/>
          </p:cNvPicPr>
          <p:nvPr/>
        </p:nvPicPr>
        <p:blipFill>
          <a:blip r:embed="rId4" cstate="print"/>
          <a:srcRect/>
          <a:stretch>
            <a:fillRect/>
          </a:stretch>
        </p:blipFill>
        <p:spPr bwMode="auto">
          <a:xfrm>
            <a:off x="7200900" y="762000"/>
            <a:ext cx="1065213" cy="1109663"/>
          </a:xfrm>
          <a:prstGeom prst="rect">
            <a:avLst/>
          </a:prstGeom>
          <a:noFill/>
          <a:ln w="9525">
            <a:noFill/>
            <a:miter lim="800000"/>
            <a:headEnd/>
            <a:tailEnd/>
          </a:ln>
        </p:spPr>
      </p:pic>
      <p:sp>
        <p:nvSpPr>
          <p:cNvPr id="20488" name="圆角矩形标注 2"/>
          <p:cNvSpPr>
            <a:spLocks noChangeArrowheads="1"/>
          </p:cNvSpPr>
          <p:nvPr/>
        </p:nvSpPr>
        <p:spPr bwMode="auto">
          <a:xfrm>
            <a:off x="2765425" y="1138238"/>
            <a:ext cx="3852863" cy="1117600"/>
          </a:xfrm>
          <a:prstGeom prst="wedgeRoundRectCallout">
            <a:avLst>
              <a:gd name="adj1" fmla="val 68426"/>
              <a:gd name="adj2" fmla="val -57944"/>
              <a:gd name="adj3" fmla="val 16667"/>
            </a:avLst>
          </a:prstGeom>
          <a:solidFill>
            <a:schemeClr val="accent1"/>
          </a:solidFill>
          <a:ln w="12700" algn="ctr">
            <a:solidFill>
              <a:schemeClr val="tx1"/>
            </a:solidFill>
            <a:round/>
            <a:headEnd/>
            <a:tailEnd/>
          </a:ln>
        </p:spPr>
        <p:txBody>
          <a:bodyPr lIns="90000" tIns="43200" rIns="90000" bIns="43200">
            <a:spAutoFit/>
          </a:bodyPr>
          <a:lstStyle/>
          <a:p>
            <a:r>
              <a:rPr lang="en-US" altLang="zh-CN" sz="2000"/>
              <a:t>I can help you to understand Web Authentication with PKI/token </a:t>
            </a:r>
            <a:r>
              <a:rPr lang="zh-CN" altLang="en-US" sz="2000"/>
              <a:t>！</a:t>
            </a:r>
          </a:p>
        </p:txBody>
      </p:sp>
      <p:sp>
        <p:nvSpPr>
          <p:cNvPr id="9" name="AutoShape 466"/>
          <p:cNvSpPr>
            <a:spLocks noChangeArrowheads="1"/>
          </p:cNvSpPr>
          <p:nvPr/>
        </p:nvSpPr>
        <p:spPr bwMode="auto">
          <a:xfrm rot="10800000">
            <a:off x="4508500" y="2255838"/>
            <a:ext cx="458788" cy="984250"/>
          </a:xfrm>
          <a:prstGeom prst="upArrow">
            <a:avLst>
              <a:gd name="adj1" fmla="val 50000"/>
              <a:gd name="adj2" fmla="val 86429"/>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zh-CN" altLang="en-US">
              <a:solidFill>
                <a:srgbClr val="99CCFF"/>
              </a:solidFill>
              <a:latin typeface="Calibri" pitchFamily="34" charset="0"/>
              <a:ea typeface="宋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339725"/>
            <a:ext cx="8210550" cy="955675"/>
          </a:xfrm>
        </p:spPr>
        <p:txBody>
          <a:bodyPr/>
          <a:lstStyle/>
          <a:p>
            <a:pPr lvl="2">
              <a:defRPr/>
            </a:pPr>
            <a:r>
              <a:rPr lang="en-US" altLang="zh-CN" b="1" dirty="0" smtClean="0">
                <a:latin typeface="+mj-lt"/>
              </a:rPr>
              <a:t>Accessing SSL-Encrypted Website</a:t>
            </a:r>
            <a:endParaRPr lang="zh-CN" altLang="zh-CN" b="1" dirty="0">
              <a:latin typeface="+mj-lt"/>
            </a:endParaRPr>
          </a:p>
        </p:txBody>
      </p:sp>
      <p:sp>
        <p:nvSpPr>
          <p:cNvPr id="2" name="矩形 1"/>
          <p:cNvSpPr/>
          <p:nvPr/>
        </p:nvSpPr>
        <p:spPr>
          <a:xfrm>
            <a:off x="241642" y="2898818"/>
            <a:ext cx="3481177"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a:defRPr/>
            </a:pPr>
            <a:r>
              <a:rPr lang="en-US" altLang="zh-CN" sz="1800" dirty="0"/>
              <a:t>Connect to the target website through Internet Explorer (</a:t>
            </a:r>
            <a:r>
              <a:rPr lang="en-US" altLang="zh-CN" sz="1800" dirty="0">
                <a:solidFill>
                  <a:srgbClr val="FF0000"/>
                </a:solidFill>
              </a:rPr>
              <a:t>https://delltest:443</a:t>
            </a:r>
            <a:r>
              <a:rPr lang="en-US" altLang="zh-CN" sz="1800" dirty="0"/>
              <a:t>). You might see a security prompt dialog box. If so, click Yes. The following interface appears:</a:t>
            </a:r>
            <a:endParaRPr lang="zh-CN" altLang="zh-CN" sz="1800" dirty="0"/>
          </a:p>
        </p:txBody>
      </p:sp>
      <p:sp>
        <p:nvSpPr>
          <p:cNvPr id="9" name="AutoShape 466"/>
          <p:cNvSpPr>
            <a:spLocks noChangeArrowheads="1"/>
          </p:cNvSpPr>
          <p:nvPr/>
        </p:nvSpPr>
        <p:spPr bwMode="auto">
          <a:xfrm rot="6462561">
            <a:off x="4275932" y="3285331"/>
            <a:ext cx="323850" cy="1258887"/>
          </a:xfrm>
          <a:prstGeom prst="upArrow">
            <a:avLst>
              <a:gd name="adj1" fmla="val 50000"/>
              <a:gd name="adj2" fmla="val 86635"/>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pic>
        <p:nvPicPr>
          <p:cNvPr id="125954" name="Picture 2" descr="pic5"/>
          <p:cNvPicPr>
            <a:picLocks noChangeAspect="1" noChangeArrowheads="1"/>
          </p:cNvPicPr>
          <p:nvPr/>
        </p:nvPicPr>
        <p:blipFill>
          <a:blip r:embed="rId3" cstate="print"/>
          <a:srcRect/>
          <a:stretch>
            <a:fillRect/>
          </a:stretch>
        </p:blipFill>
        <p:spPr bwMode="auto">
          <a:xfrm>
            <a:off x="5149850" y="2654300"/>
            <a:ext cx="3836988" cy="3627438"/>
          </a:xfrm>
          <a:prstGeom prst="rect">
            <a:avLst/>
          </a:prstGeom>
          <a:noFill/>
          <a:ln w="9525">
            <a:noFill/>
            <a:miter lim="800000"/>
            <a:headEnd/>
            <a:tailEnd/>
          </a:ln>
        </p:spPr>
      </p:pic>
      <p:sp>
        <p:nvSpPr>
          <p:cNvPr id="6" name="Freeform 5"/>
          <p:cNvSpPr>
            <a:spLocks/>
          </p:cNvSpPr>
          <p:nvPr/>
        </p:nvSpPr>
        <p:spPr bwMode="gray">
          <a:xfrm rot="-326775">
            <a:off x="1527175" y="1266825"/>
            <a:ext cx="5821363" cy="1255713"/>
          </a:xfrm>
          <a:custGeom>
            <a:avLst/>
            <a:gdLst>
              <a:gd name="T0" fmla="*/ 1357870 w 1299"/>
              <a:gd name="T1" fmla="*/ 1255713 h 1008"/>
              <a:gd name="T2" fmla="*/ 5821363 w 1299"/>
              <a:gd name="T3" fmla="*/ 1255713 h 1008"/>
              <a:gd name="T4" fmla="*/ 5807919 w 1299"/>
              <a:gd name="T5" fmla="*/ 392410 h 1008"/>
              <a:gd name="T6" fmla="*/ 4221496 w 1299"/>
              <a:gd name="T7" fmla="*/ 0 h 1008"/>
              <a:gd name="T8" fmla="*/ 13444 w 1299"/>
              <a:gd name="T9" fmla="*/ 0 h 1008"/>
              <a:gd name="T10" fmla="*/ 0 w 1299"/>
              <a:gd name="T11" fmla="*/ 900675 h 1008"/>
              <a:gd name="T12" fmla="*/ 1357870 w 1299"/>
              <a:gd name="T13" fmla="*/ 1255713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537E25"/>
              </a:gs>
              <a:gs pos="50000">
                <a:srgbClr val="7AB73A"/>
              </a:gs>
              <a:gs pos="100000">
                <a:srgbClr val="92DA46"/>
              </a:gs>
            </a:gsLst>
            <a:lin ang="162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zh-CN" altLang="en-US"/>
          </a:p>
        </p:txBody>
      </p:sp>
      <p:sp>
        <p:nvSpPr>
          <p:cNvPr id="3" name="矩形 2"/>
          <p:cNvSpPr>
            <a:spLocks noChangeArrowheads="1"/>
          </p:cNvSpPr>
          <p:nvPr/>
        </p:nvSpPr>
        <p:spPr bwMode="auto">
          <a:xfrm>
            <a:off x="2254250" y="1387475"/>
            <a:ext cx="4905375" cy="1284288"/>
          </a:xfrm>
          <a:prstGeom prst="rect">
            <a:avLst/>
          </a:prstGeom>
          <a:noFill/>
          <a:ln w="9525">
            <a:noFill/>
            <a:miter lim="800000"/>
            <a:headEnd/>
            <a:tailEnd/>
          </a:ln>
        </p:spPr>
        <p:txBody>
          <a:bodyPr>
            <a:spAutoFit/>
          </a:bodyPr>
          <a:lstStyle/>
          <a:p>
            <a:pPr>
              <a:lnSpc>
                <a:spcPct val="150000"/>
              </a:lnSpc>
            </a:pPr>
            <a:r>
              <a:rPr lang="en-US" altLang="zh-CN" sz="1800"/>
              <a:t>Make sure the certificate has been imported into ePass2001 device, which is connected to computer.</a:t>
            </a:r>
            <a:endParaRPr lang="zh-CN" altLang="en-US" sz="1800" b="1">
              <a:solidFill>
                <a:srgbClr val="F6F8F6"/>
              </a:solidFill>
              <a:latin typeface="宋体"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nodeType="clickEffect">
                                  <p:stCondLst>
                                    <p:cond delay="0"/>
                                  </p:stCondLst>
                                  <p:childTnLst>
                                    <p:set>
                                      <p:cBhvr>
                                        <p:cTn id="25" dur="1" fill="hold">
                                          <p:stCondLst>
                                            <p:cond delay="0"/>
                                          </p:stCondLst>
                                        </p:cTn>
                                        <p:tgtEl>
                                          <p:spTgt spid="125954"/>
                                        </p:tgtEl>
                                        <p:attrNameLst>
                                          <p:attrName>style.visibility</p:attrName>
                                        </p:attrNameLst>
                                      </p:cBhvr>
                                      <p:to>
                                        <p:strVal val="visible"/>
                                      </p:to>
                                    </p:set>
                                    <p:animEffect transition="in" filter="fade">
                                      <p:cBhvr>
                                        <p:cTn id="26" dur="500"/>
                                        <p:tgtEl>
                                          <p:spTgt spid="125954"/>
                                        </p:tgtEl>
                                      </p:cBhvr>
                                    </p:animEffect>
                                    <p:anim calcmode="lin" valueType="num">
                                      <p:cBhvr>
                                        <p:cTn id="27" dur="500" fill="hold"/>
                                        <p:tgtEl>
                                          <p:spTgt spid="125954"/>
                                        </p:tgtEl>
                                        <p:attrNameLst>
                                          <p:attrName>ppt_x</p:attrName>
                                        </p:attrNameLst>
                                      </p:cBhvr>
                                      <p:tavLst>
                                        <p:tav tm="0">
                                          <p:val>
                                            <p:strVal val="#ppt_x"/>
                                          </p:val>
                                        </p:tav>
                                        <p:tav tm="100000">
                                          <p:val>
                                            <p:strVal val="#ppt_x"/>
                                          </p:val>
                                        </p:tav>
                                      </p:tavLst>
                                    </p:anim>
                                    <p:anim calcmode="lin" valueType="num">
                                      <p:cBhvr>
                                        <p:cTn id="28" dur="500" fill="hold"/>
                                        <p:tgtEl>
                                          <p:spTgt spid="1259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339725"/>
            <a:ext cx="8210550" cy="955675"/>
          </a:xfrm>
        </p:spPr>
        <p:txBody>
          <a:bodyPr/>
          <a:lstStyle/>
          <a:p>
            <a:pPr lvl="2">
              <a:defRPr/>
            </a:pPr>
            <a:r>
              <a:rPr lang="en-US" altLang="zh-CN" b="1" dirty="0" smtClean="0">
                <a:latin typeface="+mj-lt"/>
              </a:rPr>
              <a:t>Accessing SSL-Encrypted Website</a:t>
            </a:r>
            <a:endParaRPr lang="zh-CN" altLang="zh-CN" b="1" dirty="0">
              <a:latin typeface="+mj-lt"/>
            </a:endParaRPr>
          </a:p>
        </p:txBody>
      </p:sp>
      <p:sp>
        <p:nvSpPr>
          <p:cNvPr id="2" name="矩形 1"/>
          <p:cNvSpPr/>
          <p:nvPr/>
        </p:nvSpPr>
        <p:spPr>
          <a:xfrm>
            <a:off x="241642" y="1143000"/>
            <a:ext cx="3481177"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startAt="2"/>
              <a:defRPr/>
            </a:pPr>
            <a:r>
              <a:rPr lang="en-US" altLang="zh-CN" sz="1800" dirty="0"/>
              <a:t>Select a certificate from the list. Click OK. Type a PIN in the PIN input box that is popped up. The secure website is open for your access now. (The following is an example site.) </a:t>
            </a:r>
            <a:endParaRPr lang="zh-CN" altLang="zh-CN" sz="1800" dirty="0"/>
          </a:p>
        </p:txBody>
      </p:sp>
      <p:sp>
        <p:nvSpPr>
          <p:cNvPr id="9" name="AutoShape 466"/>
          <p:cNvSpPr>
            <a:spLocks noChangeArrowheads="1"/>
          </p:cNvSpPr>
          <p:nvPr/>
        </p:nvSpPr>
        <p:spPr bwMode="auto">
          <a:xfrm rot="-8389282">
            <a:off x="3429000" y="3325392"/>
            <a:ext cx="323850" cy="1138238"/>
          </a:xfrm>
          <a:prstGeom prst="upArrow">
            <a:avLst>
              <a:gd name="adj1" fmla="val 50000"/>
              <a:gd name="adj2" fmla="val 86550"/>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pic>
        <p:nvPicPr>
          <p:cNvPr id="126978" name="Picture 2" descr="pic6"/>
          <p:cNvPicPr>
            <a:picLocks noChangeAspect="1" noChangeArrowheads="1"/>
          </p:cNvPicPr>
          <p:nvPr/>
        </p:nvPicPr>
        <p:blipFill>
          <a:blip r:embed="rId3" cstate="print"/>
          <a:srcRect/>
          <a:stretch>
            <a:fillRect/>
          </a:stretch>
        </p:blipFill>
        <p:spPr bwMode="auto">
          <a:xfrm>
            <a:off x="4149725" y="2747542"/>
            <a:ext cx="4686300" cy="3135313"/>
          </a:xfrm>
          <a:prstGeom prst="rect">
            <a:avLst/>
          </a:prstGeom>
          <a:noFill/>
          <a:ln w="9525">
            <a:noFill/>
            <a:miter lim="800000"/>
            <a:headEnd/>
            <a:tailEnd/>
          </a:ln>
        </p:spPr>
      </p:pic>
      <p:sp>
        <p:nvSpPr>
          <p:cNvPr id="8" name="圆角矩形 7"/>
          <p:cNvSpPr/>
          <p:nvPr/>
        </p:nvSpPr>
        <p:spPr>
          <a:xfrm>
            <a:off x="367372" y="4265991"/>
            <a:ext cx="2870200" cy="1090431"/>
          </a:xfrm>
          <a:prstGeom prst="roundRect">
            <a:avLst/>
          </a:prstGeom>
          <a:noFill/>
          <a:ln w="34925">
            <a:solidFill>
              <a:srgbClr val="FF0000"/>
            </a:solidFill>
          </a:ln>
          <a:effectLst>
            <a:outerShdw blurRad="50800" dist="38100" dir="2700000" algn="tl" rotWithShape="0">
              <a:prstClr val="black">
                <a:alpha val="40000"/>
              </a:prstClr>
            </a:outerShd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CAD4CF"/>
                </a:solidFill>
                <a:latin typeface="Calibri" pitchFamily="34" charset="0"/>
                <a:ea typeface="宋体" pitchFamily="2" charset="-122"/>
              </a:rPr>
              <a:t>  </a:t>
            </a:r>
            <a:endParaRPr lang="zh-CN" altLang="en-US">
              <a:solidFill>
                <a:srgbClr val="CAD4CF"/>
              </a:solidFill>
              <a:latin typeface="Calibri" pitchFamily="34" charset="0"/>
              <a:ea typeface="宋体" pitchFamily="2" charset="-122"/>
            </a:endParaRPr>
          </a:p>
        </p:txBody>
      </p:sp>
      <p:sp>
        <p:nvSpPr>
          <p:cNvPr id="3" name="TextBox 2"/>
          <p:cNvSpPr txBox="1"/>
          <p:nvPr/>
        </p:nvSpPr>
        <p:spPr>
          <a:xfrm>
            <a:off x="676617" y="4434330"/>
            <a:ext cx="2251710" cy="646331"/>
          </a:xfrm>
          <a:prstGeom prst="rect">
            <a:avLst/>
          </a:prstGeom>
          <a:noFill/>
          <a:scene3d>
            <a:camera prst="perspectiveRight"/>
            <a:lightRig rig="threePt" dir="t"/>
          </a:scene3d>
        </p:spPr>
        <p:txBody>
          <a:bodyPr>
            <a:spAutoFit/>
          </a:bodyPr>
          <a:lstStyle/>
          <a:p>
            <a:pPr>
              <a:defRPr/>
            </a:pPr>
            <a:r>
              <a:rPr lang="en-US" altLang="zh-CN" sz="1800" i="1" dirty="0"/>
              <a:t>This is a sample </a:t>
            </a:r>
            <a:r>
              <a:rPr lang="en-US" altLang="zh-CN" sz="1800" i="1" dirty="0" err="1"/>
              <a:t>ssl</a:t>
            </a:r>
            <a:r>
              <a:rPr lang="en-US" altLang="zh-CN" sz="1800" i="1" dirty="0"/>
              <a:t> web test </a:t>
            </a:r>
            <a:r>
              <a:rPr lang="en-US" altLang="zh-CN" sz="1800" i="1" dirty="0" err="1"/>
              <a:t>FTSafe</a:t>
            </a:r>
            <a:endParaRPr lang="zh-CN" altLang="en-US" sz="1800" i="1" dirty="0"/>
          </a:p>
        </p:txBody>
      </p:sp>
      <p:sp>
        <p:nvSpPr>
          <p:cNvPr id="10" name="圆角矩形 9"/>
          <p:cNvSpPr/>
          <p:nvPr/>
        </p:nvSpPr>
        <p:spPr>
          <a:xfrm>
            <a:off x="3965575" y="3104730"/>
            <a:ext cx="1571625" cy="357187"/>
          </a:xfrm>
          <a:prstGeom prst="roundRect">
            <a:avLst/>
          </a:prstGeom>
          <a:noFill/>
          <a:ln w="3492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CAD4CF"/>
                </a:solidFill>
                <a:latin typeface="Calibri" pitchFamily="34" charset="0"/>
                <a:ea typeface="宋体" pitchFamily="2" charset="-122"/>
              </a:rPr>
              <a:t>  </a:t>
            </a:r>
            <a:endParaRPr lang="zh-CN" altLang="en-US">
              <a:solidFill>
                <a:srgbClr val="CAD4CF"/>
              </a:solidFill>
              <a:latin typeface="Calibri" pitchFamily="34" charset="0"/>
              <a:ea typeface="宋体" pitchFamily="2" charset="-122"/>
            </a:endParaRPr>
          </a:p>
        </p:txBody>
      </p:sp>
      <p:sp>
        <p:nvSpPr>
          <p:cNvPr id="13" name="AutoShape 466"/>
          <p:cNvSpPr>
            <a:spLocks noChangeArrowheads="1"/>
          </p:cNvSpPr>
          <p:nvPr/>
        </p:nvSpPr>
        <p:spPr bwMode="auto">
          <a:xfrm rot="7059082">
            <a:off x="4193382" y="1614861"/>
            <a:ext cx="323850" cy="1258887"/>
          </a:xfrm>
          <a:prstGeom prst="upArrow">
            <a:avLst>
              <a:gd name="adj1" fmla="val 50000"/>
              <a:gd name="adj2" fmla="val 86635"/>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26978"/>
                                        </p:tgtEl>
                                        <p:attrNameLst>
                                          <p:attrName>style.visibility</p:attrName>
                                        </p:attrNameLst>
                                      </p:cBhvr>
                                      <p:to>
                                        <p:strVal val="visible"/>
                                      </p:to>
                                    </p:set>
                                    <p:animEffect transition="in" filter="wipe(down)">
                                      <p:cBhvr>
                                        <p:cTn id="16" dur="500"/>
                                        <p:tgtEl>
                                          <p:spTgt spid="1269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600"/>
                                        <p:tgtEl>
                                          <p:spTgt spid="8"/>
                                        </p:tgtEl>
                                      </p:cBhvr>
                                    </p:animEffect>
                                  </p:childTnLst>
                                </p:cTn>
                              </p:par>
                              <p:par>
                                <p:cTn id="32" presetID="21"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1)">
                                      <p:cBhvr>
                                        <p:cTn id="3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6801" y="914400"/>
            <a:ext cx="7515199" cy="4401205"/>
          </a:xfrm>
          <a:prstGeom prst="rect">
            <a:avLst/>
          </a:prstGeom>
          <a:noFill/>
        </p:spPr>
        <p:txBody>
          <a:bodyPr wrap="none">
            <a:spAutoFit/>
          </a:bodyPr>
          <a:lstStyle/>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The Overview of FEITIAN </a:t>
            </a:r>
            <a:r>
              <a:rPr lang="en-US" altLang="zh-CN" sz="28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ePass</a:t>
            </a: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 Product</a:t>
            </a: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Technical Features of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Sending Encrypted Email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Protect Web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a:p>
            <a:pPr marL="457200" indent="-457200">
              <a:buFontTx/>
              <a:buChar char="-"/>
              <a:defRPr/>
            </a:pPr>
            <a:r>
              <a:rPr lang="en-US" altLang="zh-CN" sz="2800" b="1" dirty="0">
                <a:ln w="10541" cmpd="sng">
                  <a:solidFill>
                    <a:srgbClr val="7D7D7D">
                      <a:tint val="100000"/>
                      <a:shade val="100000"/>
                      <a:satMod val="110000"/>
                    </a:srgbClr>
                  </a:solidFill>
                  <a:prstDash val="solid"/>
                </a:ln>
                <a:solidFill>
                  <a:schemeClr val="accent1">
                    <a:lumMod val="75000"/>
                  </a:schemeClr>
                </a:solidFill>
                <a:latin typeface="+mj-lt"/>
                <a:ea typeface="隶书" pitchFamily="49" charset="-122"/>
                <a:cs typeface="+mn-cs"/>
              </a:rPr>
              <a:t>Protect VPN Logon </a:t>
            </a:r>
            <a:r>
              <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cs typeface="+mn-cs"/>
              </a:rPr>
              <a:t>Using </a:t>
            </a:r>
            <a:r>
              <a:rPr lang="en-US" altLang="zh-CN" sz="2800" b="1" dirty="0" err="1" smtClean="0">
                <a:ln w="10541" cmpd="sng">
                  <a:solidFill>
                    <a:srgbClr val="7D7D7D">
                      <a:tint val="100000"/>
                      <a:shade val="100000"/>
                      <a:satMod val="110000"/>
                    </a:srgbClr>
                  </a:solidFill>
                  <a:prstDash val="solid"/>
                </a:ln>
                <a:solidFill>
                  <a:schemeClr val="accent1">
                    <a:lumMod val="75000"/>
                  </a:schemeClr>
                </a:solidFill>
                <a:ea typeface="隶书" pitchFamily="49" charset="-122"/>
                <a:cs typeface="+mn-cs"/>
              </a:rPr>
              <a:t>ePass</a:t>
            </a:r>
            <a:endParaRPr lang="en-US" altLang="zh-CN" sz="2800" b="1" dirty="0">
              <a:ln w="10541" cmpd="sng">
                <a:solidFill>
                  <a:srgbClr val="7D7D7D">
                    <a:tint val="100000"/>
                    <a:shade val="100000"/>
                    <a:satMod val="110000"/>
                  </a:srgbClr>
                </a:solidFill>
                <a:prstDash val="solid"/>
              </a:ln>
              <a:solidFill>
                <a:schemeClr val="accent1">
                  <a:lumMod val="75000"/>
                </a:schemeClr>
              </a:solidFill>
              <a:latin typeface="+mj-lt"/>
              <a:ea typeface="隶书" pitchFamily="49" charset="-122"/>
              <a:cs typeface="+mn-cs"/>
            </a:endParaRPr>
          </a:p>
          <a:p>
            <a:pPr marL="457200" indent="-457200" algn="ctr">
              <a:buFontTx/>
              <a:buChar char="-"/>
              <a:defRPr/>
            </a:pPr>
            <a:endParaRPr lang="zh-CN" alt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j-lt"/>
              <a:ea typeface="隶书" pitchFamily="49" charset="-122"/>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400050" y="339725"/>
            <a:ext cx="8210550" cy="955675"/>
          </a:xfrm>
        </p:spPr>
        <p:txBody>
          <a:bodyPr/>
          <a:lstStyle/>
          <a:p>
            <a:pPr lvl="2">
              <a:defRPr/>
            </a:pPr>
            <a:r>
              <a:rPr lang="en-US" altLang="zh-CN" b="1" dirty="0" smtClean="0">
                <a:latin typeface="+mj-lt"/>
              </a:rPr>
              <a:t>Protect VPN Logon Using </a:t>
            </a:r>
            <a:r>
              <a:rPr lang="en-US" altLang="zh-CN" b="1" dirty="0" err="1" smtClean="0">
                <a:latin typeface="+mj-lt"/>
              </a:rPr>
              <a:t>ePass</a:t>
            </a:r>
            <a:endParaRPr lang="zh-CN" altLang="zh-CN" b="1" dirty="0">
              <a:latin typeface="+mj-lt"/>
            </a:endParaRPr>
          </a:p>
        </p:txBody>
      </p:sp>
      <p:sp>
        <p:nvSpPr>
          <p:cNvPr id="2" name="矩形 1"/>
          <p:cNvSpPr/>
          <p:nvPr/>
        </p:nvSpPr>
        <p:spPr>
          <a:xfrm>
            <a:off x="885941" y="2657930"/>
            <a:ext cx="7511964" cy="33239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Arial" pitchFamily="34" charset="0"/>
              <a:buChar char="•"/>
              <a:defRPr/>
            </a:pPr>
            <a:r>
              <a:rPr lang="en-US" altLang="zh-CN" sz="1400" dirty="0"/>
              <a:t>VPN endpoints (secure gateways or clients) authenticate each other to establish a secure connection. This means that the type of authentication you use determines the level of security of your VPN. Outside of a public key infrastructure (PKI), VPNs are more susceptible to security breaches.</a:t>
            </a:r>
          </a:p>
          <a:p>
            <a:pPr marL="342900" indent="-342900">
              <a:buFont typeface="Arial" pitchFamily="34" charset="0"/>
              <a:buChar char="•"/>
              <a:defRPr/>
            </a:pPr>
            <a:endParaRPr lang="en-US" altLang="zh-CN" sz="1400" dirty="0"/>
          </a:p>
          <a:p>
            <a:pPr marL="342900" indent="-342900">
              <a:buFont typeface="Arial" pitchFamily="34" charset="0"/>
              <a:buChar char="•"/>
              <a:defRPr/>
            </a:pPr>
            <a:r>
              <a:rPr lang="en-US" altLang="zh-CN" sz="1400" dirty="0"/>
              <a:t>To establish a secure, VPN connection, use an Entrust digital certificate. There are other ways to authenticate to a VPN router, such as by using a token or user name and password; however, these do not provide the ability to encrypt and sign documents like your Entrust certificate does.</a:t>
            </a:r>
          </a:p>
          <a:p>
            <a:pPr marL="342900" indent="-342900">
              <a:buFont typeface="Arial" pitchFamily="34" charset="0"/>
              <a:buChar char="•"/>
              <a:defRPr/>
            </a:pPr>
            <a:endParaRPr lang="en-US" altLang="zh-CN" sz="1400" dirty="0"/>
          </a:p>
          <a:p>
            <a:pPr marL="342900" indent="-342900">
              <a:buFont typeface="Arial" pitchFamily="34" charset="0"/>
              <a:buChar char="•"/>
              <a:defRPr/>
            </a:pPr>
            <a:r>
              <a:rPr lang="en-US" altLang="zh-CN" sz="1400" dirty="0"/>
              <a:t>To ensure users can securely gain network access through a virtual private network (VPN), the VPN must incorporate an authentication mechanism that secures the end points of the VPN. A user name and password alone is not secure and increases the risk that an attacker can gain access to the network. As such, a second factor authentication mechanism is necessary.</a:t>
            </a:r>
          </a:p>
        </p:txBody>
      </p:sp>
      <p:pic>
        <p:nvPicPr>
          <p:cNvPr id="24582" name="图片 6"/>
          <p:cNvPicPr>
            <a:picLocks noChangeAspect="1"/>
          </p:cNvPicPr>
          <p:nvPr/>
        </p:nvPicPr>
        <p:blipFill>
          <a:blip r:embed="rId3" cstate="print"/>
          <a:srcRect/>
          <a:stretch>
            <a:fillRect/>
          </a:stretch>
        </p:blipFill>
        <p:spPr bwMode="auto">
          <a:xfrm rot="6683526">
            <a:off x="7420769" y="1312268"/>
            <a:ext cx="1612900" cy="871538"/>
          </a:xfrm>
          <a:prstGeom prst="rect">
            <a:avLst/>
          </a:prstGeom>
          <a:noFill/>
          <a:ln w="9525">
            <a:noFill/>
            <a:miter lim="800000"/>
            <a:headEnd/>
            <a:tailEnd/>
          </a:ln>
        </p:spPr>
      </p:pic>
      <p:pic>
        <p:nvPicPr>
          <p:cNvPr id="24583" name="Picture 6" descr="people"/>
          <p:cNvPicPr>
            <a:picLocks noChangeAspect="1" noChangeArrowheads="1"/>
          </p:cNvPicPr>
          <p:nvPr/>
        </p:nvPicPr>
        <p:blipFill>
          <a:blip r:embed="rId4" cstate="print"/>
          <a:srcRect/>
          <a:stretch>
            <a:fillRect/>
          </a:stretch>
        </p:blipFill>
        <p:spPr bwMode="auto">
          <a:xfrm>
            <a:off x="365125" y="989212"/>
            <a:ext cx="1066800" cy="1108075"/>
          </a:xfrm>
          <a:prstGeom prst="rect">
            <a:avLst/>
          </a:prstGeom>
          <a:noFill/>
          <a:ln w="9525">
            <a:noFill/>
            <a:miter lim="800000"/>
            <a:headEnd/>
            <a:tailEnd/>
          </a:ln>
        </p:spPr>
      </p:pic>
      <p:sp>
        <p:nvSpPr>
          <p:cNvPr id="24584" name="圆角矩形标注 2"/>
          <p:cNvSpPr>
            <a:spLocks noChangeArrowheads="1"/>
          </p:cNvSpPr>
          <p:nvPr/>
        </p:nvSpPr>
        <p:spPr bwMode="auto">
          <a:xfrm>
            <a:off x="2765425" y="1047949"/>
            <a:ext cx="3852863" cy="1117600"/>
          </a:xfrm>
          <a:prstGeom prst="wedgeRoundRectCallout">
            <a:avLst>
              <a:gd name="adj1" fmla="val -90921"/>
              <a:gd name="adj2" fmla="val -28296"/>
              <a:gd name="adj3" fmla="val 16667"/>
            </a:avLst>
          </a:prstGeom>
          <a:solidFill>
            <a:schemeClr val="accent1"/>
          </a:solidFill>
          <a:ln w="12700" algn="ctr">
            <a:solidFill>
              <a:schemeClr val="tx1"/>
            </a:solidFill>
            <a:round/>
            <a:headEnd/>
            <a:tailEnd/>
          </a:ln>
        </p:spPr>
        <p:txBody>
          <a:bodyPr lIns="90000" tIns="43200" rIns="90000" bIns="43200">
            <a:spAutoFit/>
          </a:bodyPr>
          <a:lstStyle/>
          <a:p>
            <a:r>
              <a:rPr lang="en-US" altLang="zh-CN" sz="2000"/>
              <a:t>I can help you to understand VPN Authentication with PKI/token </a:t>
            </a:r>
            <a:r>
              <a:rPr lang="zh-CN" altLang="en-US" sz="2000"/>
              <a:t>！</a:t>
            </a:r>
          </a:p>
        </p:txBody>
      </p:sp>
      <p:sp>
        <p:nvSpPr>
          <p:cNvPr id="9" name="AutoShape 466"/>
          <p:cNvSpPr>
            <a:spLocks noChangeArrowheads="1"/>
          </p:cNvSpPr>
          <p:nvPr/>
        </p:nvSpPr>
        <p:spPr bwMode="auto">
          <a:xfrm rot="10800000">
            <a:off x="4527550" y="2165549"/>
            <a:ext cx="228600" cy="492125"/>
          </a:xfrm>
          <a:prstGeom prst="upArrow">
            <a:avLst>
              <a:gd name="adj1" fmla="val 50000"/>
              <a:gd name="adj2" fmla="val 86429"/>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defRPr/>
            </a:pPr>
            <a:endParaRPr lang="zh-CN" altLang="en-US">
              <a:solidFill>
                <a:srgbClr val="99CCFF"/>
              </a:solidFill>
              <a:latin typeface="Calibri" pitchFamily="34" charset="0"/>
              <a:ea typeface="宋体"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Righ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339725"/>
            <a:ext cx="8210550" cy="955675"/>
          </a:xfrm>
        </p:spPr>
        <p:txBody>
          <a:bodyPr/>
          <a:lstStyle/>
          <a:p>
            <a:pPr lvl="2">
              <a:defRPr/>
            </a:pPr>
            <a:r>
              <a:rPr lang="en-US" altLang="zh-CN" b="1" dirty="0" smtClean="0">
                <a:latin typeface="+mj-lt"/>
              </a:rPr>
              <a:t>Protect VPN Logon Using </a:t>
            </a:r>
            <a:r>
              <a:rPr lang="en-US" altLang="zh-CN" b="1" dirty="0" err="1" smtClean="0">
                <a:latin typeface="+mj-lt"/>
              </a:rPr>
              <a:t>ePass</a:t>
            </a:r>
            <a:endParaRPr lang="zh-CN" altLang="zh-CN" b="1" dirty="0">
              <a:latin typeface="+mj-lt"/>
            </a:endParaRPr>
          </a:p>
        </p:txBody>
      </p:sp>
      <p:sp>
        <p:nvSpPr>
          <p:cNvPr id="2" name="矩形 1"/>
          <p:cNvSpPr/>
          <p:nvPr/>
        </p:nvSpPr>
        <p:spPr>
          <a:xfrm>
            <a:off x="79696" y="2198720"/>
            <a:ext cx="2665261"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a:defRPr/>
            </a:pPr>
            <a:r>
              <a:rPr lang="en-US" altLang="zh-CN" sz="1800" dirty="0"/>
              <a:t>Open your VPN software(</a:t>
            </a:r>
            <a:r>
              <a:rPr lang="en-US" altLang="zh-CN" sz="1800" dirty="0" err="1"/>
              <a:t>VPNClientSoft</a:t>
            </a:r>
            <a:r>
              <a:rPr lang="en-US" altLang="zh-CN" sz="1800" dirty="0"/>
              <a:t>). The following interface appears:</a:t>
            </a:r>
            <a:endParaRPr lang="zh-CN" altLang="zh-CN" sz="1800" dirty="0"/>
          </a:p>
        </p:txBody>
      </p:sp>
      <p:pic>
        <p:nvPicPr>
          <p:cNvPr id="128002" name="Picture 2" descr="E:\Cisco VPN\Print Screen\Snap1.jpg"/>
          <p:cNvPicPr>
            <a:picLocks noChangeAspect="1" noChangeArrowheads="1"/>
          </p:cNvPicPr>
          <p:nvPr/>
        </p:nvPicPr>
        <p:blipFill>
          <a:blip r:embed="rId3" cstate="print"/>
          <a:srcRect/>
          <a:stretch>
            <a:fillRect/>
          </a:stretch>
        </p:blipFill>
        <p:spPr bwMode="auto">
          <a:xfrm>
            <a:off x="3578225" y="3162300"/>
            <a:ext cx="5176838" cy="2846387"/>
          </a:xfrm>
          <a:prstGeom prst="rect">
            <a:avLst/>
          </a:prstGeom>
          <a:noFill/>
          <a:ln w="9525">
            <a:noFill/>
            <a:miter lim="800000"/>
            <a:headEnd/>
            <a:tailEnd/>
          </a:ln>
        </p:spPr>
      </p:pic>
      <p:graphicFrame>
        <p:nvGraphicFramePr>
          <p:cNvPr id="6" name="图示 5"/>
          <p:cNvGraphicFramePr/>
          <p:nvPr/>
        </p:nvGraphicFramePr>
        <p:xfrm>
          <a:off x="1154429" y="3573779"/>
          <a:ext cx="2423160" cy="2023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Freeform 5"/>
          <p:cNvSpPr>
            <a:spLocks/>
          </p:cNvSpPr>
          <p:nvPr/>
        </p:nvSpPr>
        <p:spPr bwMode="gray">
          <a:xfrm>
            <a:off x="2687638" y="914400"/>
            <a:ext cx="5821362" cy="1255712"/>
          </a:xfrm>
          <a:custGeom>
            <a:avLst/>
            <a:gdLst>
              <a:gd name="T0" fmla="*/ 1357870 w 1299"/>
              <a:gd name="T1" fmla="*/ 1255712 h 1008"/>
              <a:gd name="T2" fmla="*/ 5821362 w 1299"/>
              <a:gd name="T3" fmla="*/ 1255712 h 1008"/>
              <a:gd name="T4" fmla="*/ 5807918 w 1299"/>
              <a:gd name="T5" fmla="*/ 392410 h 1008"/>
              <a:gd name="T6" fmla="*/ 4221496 w 1299"/>
              <a:gd name="T7" fmla="*/ 0 h 1008"/>
              <a:gd name="T8" fmla="*/ 13444 w 1299"/>
              <a:gd name="T9" fmla="*/ 0 h 1008"/>
              <a:gd name="T10" fmla="*/ 0 w 1299"/>
              <a:gd name="T11" fmla="*/ 900674 h 1008"/>
              <a:gd name="T12" fmla="*/ 1357870 w 1299"/>
              <a:gd name="T13" fmla="*/ 1255712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537E25"/>
              </a:gs>
              <a:gs pos="50000">
                <a:srgbClr val="7AB73A"/>
              </a:gs>
              <a:gs pos="100000">
                <a:srgbClr val="92DA46"/>
              </a:gs>
            </a:gsLst>
            <a:lin ang="16200000" scaled="1"/>
          </a:gradFill>
          <a:ln w="28575" cmpd="sng">
            <a:solidFill>
              <a:srgbClr val="F8F8F8"/>
            </a:solidFill>
            <a:round/>
            <a:headEnd/>
            <a:tailEnd/>
          </a:ln>
          <a:effectLst>
            <a:outerShdw dist="107763" dir="2700000" algn="ctr" rotWithShape="0">
              <a:srgbClr val="1C1C1C">
                <a:alpha val="50000"/>
              </a:srgbClr>
            </a:outerShdw>
          </a:effectLst>
        </p:spPr>
        <p:txBody>
          <a:bodyPr/>
          <a:lstStyle/>
          <a:p>
            <a:endParaRPr lang="zh-CN" altLang="en-US"/>
          </a:p>
        </p:txBody>
      </p:sp>
      <p:sp>
        <p:nvSpPr>
          <p:cNvPr id="24" name="矩形 23"/>
          <p:cNvSpPr>
            <a:spLocks noChangeArrowheads="1"/>
          </p:cNvSpPr>
          <p:nvPr/>
        </p:nvSpPr>
        <p:spPr bwMode="auto">
          <a:xfrm>
            <a:off x="3408363" y="914400"/>
            <a:ext cx="4905375" cy="1284287"/>
          </a:xfrm>
          <a:prstGeom prst="rect">
            <a:avLst/>
          </a:prstGeom>
          <a:noFill/>
          <a:ln w="9525">
            <a:noFill/>
            <a:miter lim="800000"/>
            <a:headEnd/>
            <a:tailEnd/>
          </a:ln>
        </p:spPr>
        <p:txBody>
          <a:bodyPr>
            <a:spAutoFit/>
          </a:bodyPr>
          <a:lstStyle/>
          <a:p>
            <a:pPr>
              <a:lnSpc>
                <a:spcPct val="150000"/>
              </a:lnSpc>
            </a:pPr>
            <a:r>
              <a:rPr lang="en-US" altLang="zh-CN" sz="1800"/>
              <a:t>To use your digital certificate for VPN authentication, you need to import your certificate into your VPN client. </a:t>
            </a:r>
            <a:endParaRPr lang="zh-CN" altLang="en-US" sz="1800" b="1">
              <a:solidFill>
                <a:srgbClr val="F6F8F6"/>
              </a:solidFill>
              <a:latin typeface="宋体" pitchFamily="2" charset="-122"/>
            </a:endParaRPr>
          </a:p>
        </p:txBody>
      </p:sp>
      <p:sp>
        <p:nvSpPr>
          <p:cNvPr id="25" name="AutoShape 466"/>
          <p:cNvSpPr>
            <a:spLocks noChangeArrowheads="1"/>
          </p:cNvSpPr>
          <p:nvPr/>
        </p:nvSpPr>
        <p:spPr bwMode="auto">
          <a:xfrm rot="7059082">
            <a:off x="3215482" y="2169318"/>
            <a:ext cx="323850" cy="1258887"/>
          </a:xfrm>
          <a:prstGeom prst="upArrow">
            <a:avLst>
              <a:gd name="adj1" fmla="val 50000"/>
              <a:gd name="adj2" fmla="val 86635"/>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8002"/>
                                        </p:tgtEl>
                                        <p:attrNameLst>
                                          <p:attrName>style.visibility</p:attrName>
                                        </p:attrNameLst>
                                      </p:cBhvr>
                                      <p:to>
                                        <p:strVal val="visible"/>
                                      </p:to>
                                    </p:set>
                                    <p:animEffect transition="in" filter="fade">
                                      <p:cBhvr>
                                        <p:cTn id="25" dur="500"/>
                                        <p:tgtEl>
                                          <p:spTgt spid="1280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3" grpId="0" animBg="1"/>
      <p:bldP spid="24" grpId="0"/>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2"/>
          <p:cNvSpPr>
            <a:spLocks noGrp="1" noChangeArrowheads="1"/>
          </p:cNvSpPr>
          <p:nvPr>
            <p:ph type="title" idx="4294967295"/>
          </p:nvPr>
        </p:nvSpPr>
        <p:spPr>
          <a:xfrm>
            <a:off x="457200" y="217488"/>
            <a:ext cx="8077200" cy="609398"/>
          </a:xfrm>
        </p:spPr>
        <p:txBody>
          <a:bodyPr/>
          <a:lstStyle/>
          <a:p>
            <a:pPr eaLnBrk="1" hangingPunct="1">
              <a:lnSpc>
                <a:spcPct val="110000"/>
              </a:lnSpc>
              <a:defRPr/>
            </a:pPr>
            <a:r>
              <a:rPr lang="en-US" altLang="zh-CN" sz="3600" b="1" dirty="0" smtClean="0">
                <a:effectLst>
                  <a:outerShdw blurRad="38100" dist="38100" dir="2700000" algn="tl">
                    <a:srgbClr val="000000">
                      <a:alpha val="43137"/>
                    </a:srgbClr>
                  </a:outerShdw>
                </a:effectLst>
                <a:latin typeface="Eurostile" pitchFamily="34" charset="0"/>
                <a:ea typeface="宋体" pitchFamily="2" charset="-122"/>
              </a:rPr>
              <a:t>FEITIAN </a:t>
            </a:r>
            <a:r>
              <a:rPr lang="en-US" altLang="zh-CN" sz="3600" b="1" dirty="0" err="1" smtClean="0">
                <a:effectLst>
                  <a:outerShdw blurRad="38100" dist="38100" dir="2700000" algn="tl">
                    <a:srgbClr val="000000">
                      <a:alpha val="43137"/>
                    </a:srgbClr>
                  </a:outerShdw>
                </a:effectLst>
                <a:latin typeface="Eurostile" pitchFamily="34" charset="0"/>
                <a:ea typeface="宋体" pitchFamily="2" charset="-122"/>
              </a:rPr>
              <a:t>ePass</a:t>
            </a:r>
            <a:r>
              <a:rPr lang="en-US" altLang="zh-CN" sz="3600" b="1" dirty="0" smtClean="0">
                <a:effectLst>
                  <a:outerShdw blurRad="38100" dist="38100" dir="2700000" algn="tl">
                    <a:srgbClr val="000000">
                      <a:alpha val="43137"/>
                    </a:srgbClr>
                  </a:outerShdw>
                </a:effectLst>
                <a:latin typeface="Eurostile" pitchFamily="34" charset="0"/>
                <a:ea typeface="宋体" pitchFamily="2" charset="-122"/>
              </a:rPr>
              <a:t> Models</a:t>
            </a:r>
            <a:endParaRPr lang="zh-CN" altLang="en-US" sz="3600" b="1" dirty="0" smtClean="0">
              <a:effectLst>
                <a:outerShdw blurRad="38100" dist="38100" dir="2700000" algn="tl">
                  <a:srgbClr val="000000">
                    <a:alpha val="43137"/>
                  </a:srgbClr>
                </a:outerShdw>
              </a:effectLst>
              <a:latin typeface="Eurostile" pitchFamily="34" charset="0"/>
              <a:ea typeface="宋体" pitchFamily="2" charset="-122"/>
            </a:endParaRPr>
          </a:p>
        </p:txBody>
      </p:sp>
      <p:grpSp>
        <p:nvGrpSpPr>
          <p:cNvPr id="2" name="Group 74"/>
          <p:cNvGrpSpPr>
            <a:grpSpLocks/>
          </p:cNvGrpSpPr>
          <p:nvPr/>
        </p:nvGrpSpPr>
        <p:grpSpPr bwMode="auto">
          <a:xfrm>
            <a:off x="16728" y="1670248"/>
            <a:ext cx="9144000" cy="3894138"/>
            <a:chOff x="0" y="528"/>
            <a:chExt cx="5760" cy="2453"/>
          </a:xfrm>
        </p:grpSpPr>
        <p:grpSp>
          <p:nvGrpSpPr>
            <p:cNvPr id="3" name="Group 71"/>
            <p:cNvGrpSpPr>
              <a:grpSpLocks/>
            </p:cNvGrpSpPr>
            <p:nvPr/>
          </p:nvGrpSpPr>
          <p:grpSpPr bwMode="auto">
            <a:xfrm>
              <a:off x="768" y="528"/>
              <a:ext cx="4992" cy="2453"/>
              <a:chOff x="624" y="528"/>
              <a:chExt cx="4992" cy="2453"/>
            </a:xfrm>
          </p:grpSpPr>
          <p:sp>
            <p:nvSpPr>
              <p:cNvPr id="6153" name="Rectangle 43"/>
              <p:cNvSpPr>
                <a:spLocks noChangeArrowheads="1"/>
              </p:cNvSpPr>
              <p:nvPr/>
            </p:nvSpPr>
            <p:spPr bwMode="auto">
              <a:xfrm>
                <a:off x="2429" y="2160"/>
                <a:ext cx="2716" cy="821"/>
              </a:xfrm>
              <a:prstGeom prst="rect">
                <a:avLst/>
              </a:prstGeom>
              <a:gradFill rotWithShape="1">
                <a:gsLst>
                  <a:gs pos="0">
                    <a:srgbClr val="ACCEBD"/>
                  </a:gs>
                  <a:gs pos="100000">
                    <a:srgbClr val="505F57">
                      <a:alpha val="0"/>
                    </a:srgbClr>
                  </a:gs>
                </a:gsLst>
                <a:lin ang="0" scaled="1"/>
              </a:gradFill>
              <a:ln w="9525">
                <a:noFill/>
                <a:miter lim="800000"/>
                <a:headEnd/>
                <a:tailEnd/>
              </a:ln>
            </p:spPr>
            <p:txBody>
              <a:bodyPr wrap="none" anchor="ctr"/>
              <a:lstStyle/>
              <a:p>
                <a:endParaRPr kumimoji="1" lang="zh-CN" altLang="zh-CN" b="1">
                  <a:latin typeface="微软雅黑" pitchFamily="34" charset="-122"/>
                  <a:ea typeface="微软雅黑" pitchFamily="34" charset="-122"/>
                </a:endParaRPr>
              </a:p>
            </p:txBody>
          </p:sp>
          <p:grpSp>
            <p:nvGrpSpPr>
              <p:cNvPr id="4" name="Group 55"/>
              <p:cNvGrpSpPr>
                <a:grpSpLocks/>
              </p:cNvGrpSpPr>
              <p:nvPr/>
            </p:nvGrpSpPr>
            <p:grpSpPr bwMode="auto">
              <a:xfrm>
                <a:off x="624" y="2112"/>
                <a:ext cx="2064" cy="860"/>
                <a:chOff x="61" y="3086"/>
                <a:chExt cx="2912" cy="963"/>
              </a:xfrm>
            </p:grpSpPr>
            <p:sp>
              <p:nvSpPr>
                <p:cNvPr id="6172" name="Freeform 56"/>
                <p:cNvSpPr>
                  <a:spLocks/>
                </p:cNvSpPr>
                <p:nvPr/>
              </p:nvSpPr>
              <p:spPr bwMode="gray">
                <a:xfrm>
                  <a:off x="351" y="3086"/>
                  <a:ext cx="2242" cy="346"/>
                </a:xfrm>
                <a:custGeom>
                  <a:avLst/>
                  <a:gdLst>
                    <a:gd name="T0" fmla="*/ 0 w 2208"/>
                    <a:gd name="T1" fmla="*/ 4833 h 303"/>
                    <a:gd name="T2" fmla="*/ 2725 w 2208"/>
                    <a:gd name="T3" fmla="*/ 4909 h 303"/>
                    <a:gd name="T4" fmla="*/ 3042 w 2208"/>
                    <a:gd name="T5" fmla="*/ 0 h 303"/>
                    <a:gd name="T6" fmla="*/ 951 w 2208"/>
                    <a:gd name="T7" fmla="*/ 462 h 303"/>
                    <a:gd name="T8" fmla="*/ 0 w 2208"/>
                    <a:gd name="T9" fmla="*/ 4833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05808F"/>
                    </a:gs>
                    <a:gs pos="50000">
                      <a:srgbClr val="03555F"/>
                    </a:gs>
                    <a:gs pos="100000">
                      <a:srgbClr val="05808F"/>
                    </a:gs>
                  </a:gsLst>
                  <a:lin ang="2700000" scaled="1"/>
                </a:gradFill>
                <a:ln w="12700" cap="rnd">
                  <a:noFill/>
                  <a:round/>
                  <a:headEnd/>
                  <a:tailEnd/>
                </a:ln>
              </p:spPr>
              <p:txBody>
                <a:bodyPr/>
                <a:lstStyle/>
                <a:p>
                  <a:endParaRPr lang="zh-CN" altLang="en-US"/>
                </a:p>
              </p:txBody>
            </p:sp>
            <p:sp>
              <p:nvSpPr>
                <p:cNvPr id="6173" name="Freeform 57"/>
                <p:cNvSpPr>
                  <a:spLocks/>
                </p:cNvSpPr>
                <p:nvPr/>
              </p:nvSpPr>
              <p:spPr bwMode="gray">
                <a:xfrm>
                  <a:off x="61" y="3429"/>
                  <a:ext cx="2597" cy="617"/>
                </a:xfrm>
                <a:custGeom>
                  <a:avLst/>
                  <a:gdLst>
                    <a:gd name="T0" fmla="*/ 0 w 2557"/>
                    <a:gd name="T1" fmla="*/ 9534 h 538"/>
                    <a:gd name="T2" fmla="*/ 3542 w 2557"/>
                    <a:gd name="T3" fmla="*/ 9522 h 538"/>
                    <a:gd name="T4" fmla="*/ 3133 w 2557"/>
                    <a:gd name="T5" fmla="*/ 1 h 538"/>
                    <a:gd name="T6" fmla="*/ 401 w 2557"/>
                    <a:gd name="T7" fmla="*/ 0 h 538"/>
                    <a:gd name="T8" fmla="*/ 0 w 2557"/>
                    <a:gd name="T9" fmla="*/ 9534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006666"/>
                    </a:gs>
                    <a:gs pos="100000">
                      <a:srgbClr val="002F2F"/>
                    </a:gs>
                  </a:gsLst>
                  <a:lin ang="2700000" scaled="1"/>
                </a:gradFill>
                <a:ln w="12700" cap="rnd">
                  <a:noFill/>
                  <a:round/>
                  <a:headEnd/>
                  <a:tailEnd/>
                </a:ln>
              </p:spPr>
              <p:txBody>
                <a:bodyPr/>
                <a:lstStyle/>
                <a:p>
                  <a:endParaRPr lang="zh-CN" altLang="en-US"/>
                </a:p>
              </p:txBody>
            </p:sp>
            <p:sp>
              <p:nvSpPr>
                <p:cNvPr id="6174" name="Freeform 58"/>
                <p:cNvSpPr>
                  <a:spLocks/>
                </p:cNvSpPr>
                <p:nvPr/>
              </p:nvSpPr>
              <p:spPr bwMode="gray">
                <a:xfrm>
                  <a:off x="2352" y="3092"/>
                  <a:ext cx="621" cy="957"/>
                </a:xfrm>
                <a:custGeom>
                  <a:avLst/>
                  <a:gdLst>
                    <a:gd name="T0" fmla="*/ 412 w 612"/>
                    <a:gd name="T1" fmla="*/ 14261 h 836"/>
                    <a:gd name="T2" fmla="*/ 831 w 612"/>
                    <a:gd name="T3" fmla="*/ 8126 h 836"/>
                    <a:gd name="T4" fmla="*/ 305 w 612"/>
                    <a:gd name="T5" fmla="*/ 0 h 836"/>
                    <a:gd name="T6" fmla="*/ 0 w 612"/>
                    <a:gd name="T7" fmla="*/ 5170 h 836"/>
                    <a:gd name="T8" fmla="*/ 412 w 612"/>
                    <a:gd name="T9" fmla="*/ 14261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00B0AC"/>
                </a:solidFill>
                <a:ln w="12700" cap="rnd">
                  <a:noFill/>
                  <a:round/>
                  <a:headEnd/>
                  <a:tailEnd/>
                </a:ln>
              </p:spPr>
              <p:txBody>
                <a:bodyPr/>
                <a:lstStyle/>
                <a:p>
                  <a:endParaRPr lang="zh-CN" altLang="en-US"/>
                </a:p>
              </p:txBody>
            </p:sp>
          </p:grpSp>
          <p:sp>
            <p:nvSpPr>
              <p:cNvPr id="6155" name="Rectangle 42"/>
              <p:cNvSpPr>
                <a:spLocks noChangeArrowheads="1"/>
              </p:cNvSpPr>
              <p:nvPr/>
            </p:nvSpPr>
            <p:spPr bwMode="auto">
              <a:xfrm>
                <a:off x="1697" y="576"/>
                <a:ext cx="3919" cy="960"/>
              </a:xfrm>
              <a:prstGeom prst="rect">
                <a:avLst/>
              </a:prstGeom>
              <a:gradFill rotWithShape="1">
                <a:gsLst>
                  <a:gs pos="0">
                    <a:srgbClr val="FFD8B1"/>
                  </a:gs>
                  <a:gs pos="100000">
                    <a:srgbClr val="766452">
                      <a:alpha val="0"/>
                    </a:srgbClr>
                  </a:gs>
                </a:gsLst>
                <a:lin ang="0" scaled="1"/>
              </a:gradFill>
              <a:ln w="9525">
                <a:noFill/>
                <a:miter lim="800000"/>
                <a:headEnd/>
                <a:tailEnd/>
              </a:ln>
            </p:spPr>
            <p:txBody>
              <a:bodyPr wrap="none" anchor="ctr"/>
              <a:lstStyle/>
              <a:p>
                <a:endParaRPr kumimoji="1" lang="zh-CN" altLang="zh-CN" b="1">
                  <a:latin typeface="微软雅黑" pitchFamily="34" charset="-122"/>
                  <a:ea typeface="微软雅黑" pitchFamily="34" charset="-122"/>
                </a:endParaRPr>
              </a:p>
            </p:txBody>
          </p:sp>
          <p:sp>
            <p:nvSpPr>
              <p:cNvPr id="6156" name="Rectangle 45"/>
              <p:cNvSpPr>
                <a:spLocks noChangeArrowheads="1"/>
              </p:cNvSpPr>
              <p:nvPr/>
            </p:nvSpPr>
            <p:spPr bwMode="auto">
              <a:xfrm>
                <a:off x="2172" y="1391"/>
                <a:ext cx="3200" cy="781"/>
              </a:xfrm>
              <a:prstGeom prst="rect">
                <a:avLst/>
              </a:prstGeom>
              <a:gradFill rotWithShape="1">
                <a:gsLst>
                  <a:gs pos="0">
                    <a:srgbClr val="BED25A"/>
                  </a:gs>
                  <a:gs pos="100000">
                    <a:srgbClr val="58612A">
                      <a:alpha val="0"/>
                    </a:srgbClr>
                  </a:gs>
                </a:gsLst>
                <a:lin ang="0" scaled="1"/>
              </a:gradFill>
              <a:ln w="9525">
                <a:noFill/>
                <a:miter lim="800000"/>
                <a:headEnd/>
                <a:tailEnd/>
              </a:ln>
            </p:spPr>
            <p:txBody>
              <a:bodyPr wrap="none" anchor="ctr"/>
              <a:lstStyle/>
              <a:p>
                <a:endParaRPr kumimoji="1" lang="zh-CN" altLang="zh-CN" b="1">
                  <a:latin typeface="微软雅黑" pitchFamily="34" charset="-122"/>
                  <a:ea typeface="微软雅黑" pitchFamily="34" charset="-122"/>
                </a:endParaRPr>
              </a:p>
            </p:txBody>
          </p:sp>
          <p:sp>
            <p:nvSpPr>
              <p:cNvPr id="6157" name="Line 46"/>
              <p:cNvSpPr>
                <a:spLocks noChangeShapeType="1"/>
              </p:cNvSpPr>
              <p:nvPr/>
            </p:nvSpPr>
            <p:spPr bwMode="auto">
              <a:xfrm>
                <a:off x="1680" y="1392"/>
                <a:ext cx="3702" cy="0"/>
              </a:xfrm>
              <a:prstGeom prst="line">
                <a:avLst/>
              </a:prstGeom>
              <a:noFill/>
              <a:ln w="12700">
                <a:solidFill>
                  <a:srgbClr val="000000">
                    <a:alpha val="50195"/>
                  </a:srgbClr>
                </a:solidFill>
                <a:prstDash val="sysDot"/>
                <a:round/>
                <a:headEnd/>
                <a:tailEnd/>
              </a:ln>
            </p:spPr>
            <p:txBody>
              <a:bodyPr wrap="none" anchor="ctr"/>
              <a:lstStyle/>
              <a:p>
                <a:endParaRPr lang="zh-CN" altLang="en-US"/>
              </a:p>
            </p:txBody>
          </p:sp>
          <p:sp>
            <p:nvSpPr>
              <p:cNvPr id="6158" name="Line 47"/>
              <p:cNvSpPr>
                <a:spLocks noChangeShapeType="1"/>
              </p:cNvSpPr>
              <p:nvPr/>
            </p:nvSpPr>
            <p:spPr bwMode="auto">
              <a:xfrm>
                <a:off x="2182" y="2160"/>
                <a:ext cx="3200" cy="0"/>
              </a:xfrm>
              <a:prstGeom prst="line">
                <a:avLst/>
              </a:prstGeom>
              <a:noFill/>
              <a:ln w="12700">
                <a:solidFill>
                  <a:srgbClr val="000000">
                    <a:alpha val="50195"/>
                  </a:srgbClr>
                </a:solidFill>
                <a:prstDash val="sysDot"/>
                <a:round/>
                <a:headEnd/>
                <a:tailEnd/>
              </a:ln>
            </p:spPr>
            <p:txBody>
              <a:bodyPr wrap="none" anchor="ctr"/>
              <a:lstStyle/>
              <a:p>
                <a:endParaRPr lang="zh-CN" altLang="en-US"/>
              </a:p>
            </p:txBody>
          </p:sp>
          <p:sp>
            <p:nvSpPr>
              <p:cNvPr id="6159" name="Line 48"/>
              <p:cNvSpPr>
                <a:spLocks noChangeShapeType="1"/>
              </p:cNvSpPr>
              <p:nvPr/>
            </p:nvSpPr>
            <p:spPr bwMode="auto">
              <a:xfrm>
                <a:off x="2524" y="2976"/>
                <a:ext cx="2815" cy="0"/>
              </a:xfrm>
              <a:prstGeom prst="line">
                <a:avLst/>
              </a:prstGeom>
              <a:noFill/>
              <a:ln w="12700">
                <a:solidFill>
                  <a:srgbClr val="000000">
                    <a:alpha val="50195"/>
                  </a:srgbClr>
                </a:solidFill>
                <a:prstDash val="sysDot"/>
                <a:round/>
                <a:headEnd/>
                <a:tailEnd/>
              </a:ln>
            </p:spPr>
            <p:txBody>
              <a:bodyPr wrap="none" anchor="ctr"/>
              <a:lstStyle/>
              <a:p>
                <a:endParaRPr lang="zh-CN" altLang="en-US"/>
              </a:p>
            </p:txBody>
          </p:sp>
          <p:sp>
            <p:nvSpPr>
              <p:cNvPr id="6160" name="Text Box 51"/>
              <p:cNvSpPr txBox="1">
                <a:spLocks noChangeArrowheads="1"/>
              </p:cNvSpPr>
              <p:nvPr/>
            </p:nvSpPr>
            <p:spPr bwMode="auto">
              <a:xfrm>
                <a:off x="2316" y="1437"/>
                <a:ext cx="2472" cy="679"/>
              </a:xfrm>
              <a:prstGeom prst="rect">
                <a:avLst/>
              </a:prstGeom>
              <a:noFill/>
              <a:ln w="9525" algn="ctr">
                <a:noFill/>
                <a:miter lim="800000"/>
                <a:headEnd/>
                <a:tailEnd/>
              </a:ln>
            </p:spPr>
            <p:txBody>
              <a:bodyPr wrap="none">
                <a:spAutoFit/>
              </a:bodyPr>
              <a:lstStyle/>
              <a:p>
                <a:r>
                  <a:rPr kumimoji="1" lang="en-US" altLang="zh-CN" sz="1600" b="1" dirty="0">
                    <a:solidFill>
                      <a:srgbClr val="008000"/>
                    </a:solidFill>
                    <a:latin typeface="微软雅黑" pitchFamily="34" charset="-122"/>
                    <a:ea typeface="微软雅黑" pitchFamily="34" charset="-122"/>
                  </a:rPr>
                  <a:t>Maximized cost-effective model       </a:t>
                </a:r>
              </a:p>
              <a:p>
                <a:pPr marL="1143000" lvl="2" indent="-228600">
                  <a:buFont typeface="Wingdings" pitchFamily="2" charset="2"/>
                  <a:buChar char="ü"/>
                </a:pPr>
                <a:r>
                  <a:rPr kumimoji="1" lang="en-US" altLang="zh-CN" sz="1600" b="1" dirty="0">
                    <a:solidFill>
                      <a:srgbClr val="008000"/>
                    </a:solidFill>
                    <a:latin typeface="微软雅黑" pitchFamily="34" charset="-122"/>
                    <a:ea typeface="微软雅黑" pitchFamily="34" charset="-122"/>
                  </a:rPr>
                  <a:t>ePass2001</a:t>
                </a:r>
              </a:p>
              <a:p>
                <a:pPr marL="1143000" lvl="2" indent="-228600">
                  <a:buFont typeface="Wingdings" pitchFamily="2" charset="2"/>
                  <a:buChar char="ü"/>
                </a:pPr>
                <a:r>
                  <a:rPr kumimoji="1" lang="en-US" altLang="zh-CN" sz="1600" b="1" dirty="0" smtClean="0">
                    <a:solidFill>
                      <a:srgbClr val="008000"/>
                    </a:solidFill>
                    <a:latin typeface="微软雅黑" pitchFamily="34" charset="-122"/>
                    <a:ea typeface="微软雅黑" pitchFamily="34" charset="-122"/>
                  </a:rPr>
                  <a:t>ePass2003</a:t>
                </a:r>
                <a:endParaRPr kumimoji="1" lang="en-US" altLang="zh-CN" sz="1600" b="1" dirty="0">
                  <a:solidFill>
                    <a:srgbClr val="008000"/>
                  </a:solidFill>
                  <a:latin typeface="微软雅黑" pitchFamily="34" charset="-122"/>
                  <a:ea typeface="微软雅黑" pitchFamily="34" charset="-122"/>
                </a:endParaRPr>
              </a:p>
              <a:p>
                <a:pPr marL="1143000" lvl="2" indent="-228600">
                  <a:buFont typeface="Wingdings" pitchFamily="2" charset="2"/>
                  <a:buChar char="ü"/>
                </a:pPr>
                <a:r>
                  <a:rPr kumimoji="1" lang="en-US" altLang="zh-CN" sz="1600" b="1" dirty="0" err="1">
                    <a:solidFill>
                      <a:srgbClr val="008000"/>
                    </a:solidFill>
                    <a:latin typeface="微软雅黑" pitchFamily="34" charset="-122"/>
                    <a:ea typeface="微软雅黑" pitchFamily="34" charset="-122"/>
                  </a:rPr>
                  <a:t>StorePass</a:t>
                </a:r>
                <a:r>
                  <a:rPr kumimoji="1" lang="en-US" altLang="zh-CN" sz="1600" b="1" dirty="0" err="1">
                    <a:solidFill>
                      <a:srgbClr val="008000"/>
                    </a:solidFill>
                    <a:latin typeface="微软雅黑" pitchFamily="34" charset="-122"/>
                    <a:ea typeface="微软雅黑" pitchFamily="34" charset="-122"/>
                    <a:sym typeface="Wingdings" pitchFamily="2" charset="2"/>
                  </a:rPr>
                  <a:t>GreenPass</a:t>
                </a:r>
                <a:endParaRPr kumimoji="1" lang="en-US" altLang="zh-CN" sz="1600" b="1" dirty="0">
                  <a:solidFill>
                    <a:srgbClr val="008000"/>
                  </a:solidFill>
                  <a:latin typeface="微软雅黑" pitchFamily="34" charset="-122"/>
                  <a:ea typeface="微软雅黑" pitchFamily="34" charset="-122"/>
                </a:endParaRPr>
              </a:p>
            </p:txBody>
          </p:sp>
          <p:grpSp>
            <p:nvGrpSpPr>
              <p:cNvPr id="5" name="Group 59"/>
              <p:cNvGrpSpPr>
                <a:grpSpLocks/>
              </p:cNvGrpSpPr>
              <p:nvPr/>
            </p:nvGrpSpPr>
            <p:grpSpPr bwMode="auto">
              <a:xfrm>
                <a:off x="924" y="1392"/>
                <a:ext cx="1407" cy="816"/>
                <a:chOff x="133" y="2387"/>
                <a:chExt cx="2884" cy="960"/>
              </a:xfrm>
            </p:grpSpPr>
            <p:sp>
              <p:nvSpPr>
                <p:cNvPr id="6169" name="Freeform 60"/>
                <p:cNvSpPr>
                  <a:spLocks/>
                </p:cNvSpPr>
                <p:nvPr/>
              </p:nvSpPr>
              <p:spPr bwMode="gray">
                <a:xfrm>
                  <a:off x="423" y="2387"/>
                  <a:ext cx="2242" cy="345"/>
                </a:xfrm>
                <a:custGeom>
                  <a:avLst/>
                  <a:gdLst>
                    <a:gd name="T0" fmla="*/ 0 w 2208"/>
                    <a:gd name="T1" fmla="*/ 4833 h 303"/>
                    <a:gd name="T2" fmla="*/ 2725 w 2208"/>
                    <a:gd name="T3" fmla="*/ 4909 h 303"/>
                    <a:gd name="T4" fmla="*/ 3042 w 2208"/>
                    <a:gd name="T5" fmla="*/ 0 h 303"/>
                    <a:gd name="T6" fmla="*/ 951 w 2208"/>
                    <a:gd name="T7" fmla="*/ 462 h 303"/>
                    <a:gd name="T8" fmla="*/ 0 w 2208"/>
                    <a:gd name="T9" fmla="*/ 4833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558000"/>
                    </a:gs>
                    <a:gs pos="50000">
                      <a:srgbClr val="385500"/>
                    </a:gs>
                    <a:gs pos="100000">
                      <a:srgbClr val="558000"/>
                    </a:gs>
                  </a:gsLst>
                  <a:lin ang="2700000" scaled="1"/>
                </a:gradFill>
                <a:ln w="12700" cap="rnd">
                  <a:noFill/>
                  <a:round/>
                  <a:headEnd/>
                  <a:tailEnd/>
                </a:ln>
              </p:spPr>
              <p:txBody>
                <a:bodyPr/>
                <a:lstStyle/>
                <a:p>
                  <a:endParaRPr lang="zh-CN" altLang="en-US"/>
                </a:p>
              </p:txBody>
            </p:sp>
            <p:sp>
              <p:nvSpPr>
                <p:cNvPr id="6170" name="Freeform 61"/>
                <p:cNvSpPr>
                  <a:spLocks/>
                </p:cNvSpPr>
                <p:nvPr/>
              </p:nvSpPr>
              <p:spPr bwMode="gray">
                <a:xfrm>
                  <a:off x="133" y="2730"/>
                  <a:ext cx="2597" cy="615"/>
                </a:xfrm>
                <a:custGeom>
                  <a:avLst/>
                  <a:gdLst>
                    <a:gd name="T0" fmla="*/ 0 w 2557"/>
                    <a:gd name="T1" fmla="*/ 9534 h 538"/>
                    <a:gd name="T2" fmla="*/ 3542 w 2557"/>
                    <a:gd name="T3" fmla="*/ 9522 h 538"/>
                    <a:gd name="T4" fmla="*/ 3133 w 2557"/>
                    <a:gd name="T5" fmla="*/ 1 h 538"/>
                    <a:gd name="T6" fmla="*/ 401 w 2557"/>
                    <a:gd name="T7" fmla="*/ 0 h 538"/>
                    <a:gd name="T8" fmla="*/ 0 w 2557"/>
                    <a:gd name="T9" fmla="*/ 9534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669900"/>
                    </a:gs>
                    <a:gs pos="100000">
                      <a:srgbClr val="2F4700"/>
                    </a:gs>
                  </a:gsLst>
                  <a:lin ang="2700000" scaled="1"/>
                </a:gradFill>
                <a:ln w="12700" cap="rnd">
                  <a:noFill/>
                  <a:round/>
                  <a:headEnd/>
                  <a:tailEnd/>
                </a:ln>
              </p:spPr>
              <p:txBody>
                <a:bodyPr/>
                <a:lstStyle/>
                <a:p>
                  <a:endParaRPr lang="zh-CN" altLang="en-US"/>
                </a:p>
              </p:txBody>
            </p:sp>
            <p:sp>
              <p:nvSpPr>
                <p:cNvPr id="6171" name="Freeform 62"/>
                <p:cNvSpPr>
                  <a:spLocks/>
                </p:cNvSpPr>
                <p:nvPr/>
              </p:nvSpPr>
              <p:spPr bwMode="gray">
                <a:xfrm>
                  <a:off x="2396" y="2393"/>
                  <a:ext cx="621" cy="954"/>
                </a:xfrm>
                <a:custGeom>
                  <a:avLst/>
                  <a:gdLst>
                    <a:gd name="T0" fmla="*/ 412 w 612"/>
                    <a:gd name="T1" fmla="*/ 14261 h 836"/>
                    <a:gd name="T2" fmla="*/ 831 w 612"/>
                    <a:gd name="T3" fmla="*/ 8126 h 836"/>
                    <a:gd name="T4" fmla="*/ 305 w 612"/>
                    <a:gd name="T5" fmla="*/ 0 h 836"/>
                    <a:gd name="T6" fmla="*/ 0 w 612"/>
                    <a:gd name="T7" fmla="*/ 5170 h 836"/>
                    <a:gd name="T8" fmla="*/ 412 w 612"/>
                    <a:gd name="T9" fmla="*/ 14261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99CC00"/>
                </a:solidFill>
                <a:ln w="12700" cap="rnd">
                  <a:noFill/>
                  <a:round/>
                  <a:headEnd/>
                  <a:tailEnd/>
                </a:ln>
              </p:spPr>
              <p:txBody>
                <a:bodyPr/>
                <a:lstStyle/>
                <a:p>
                  <a:endParaRPr lang="zh-CN" altLang="en-US"/>
                </a:p>
              </p:txBody>
            </p:sp>
          </p:grpSp>
          <p:sp>
            <p:nvSpPr>
              <p:cNvPr id="6162" name="Rectangle 76"/>
              <p:cNvSpPr>
                <a:spLocks noChangeArrowheads="1"/>
              </p:cNvSpPr>
              <p:nvPr/>
            </p:nvSpPr>
            <p:spPr bwMode="auto">
              <a:xfrm>
                <a:off x="1348" y="1773"/>
                <a:ext cx="428" cy="195"/>
              </a:xfrm>
              <a:prstGeom prst="rect">
                <a:avLst/>
              </a:prstGeom>
              <a:noFill/>
              <a:ln w="9525" algn="ctr">
                <a:noFill/>
                <a:miter lim="800000"/>
                <a:headEnd/>
                <a:tailEnd/>
              </a:ln>
              <a:effectLst>
                <a:outerShdw dist="17961" dir="2700000" algn="ctr" rotWithShape="0">
                  <a:schemeClr val="bg2">
                    <a:alpha val="50000"/>
                  </a:schemeClr>
                </a:outerShdw>
              </a:effectLst>
            </p:spPr>
            <p:txBody>
              <a:bodyPr wrap="none" anchor="ctr"/>
              <a:lstStyle/>
              <a:p>
                <a:pPr latinLnBrk="1"/>
                <a:r>
                  <a:rPr kumimoji="1" lang="en-US" altLang="zh-CN" sz="2000" b="1" dirty="0">
                    <a:solidFill>
                      <a:schemeClr val="bg1"/>
                    </a:solidFill>
                    <a:latin typeface="微软雅黑" pitchFamily="34" charset="-122"/>
                    <a:ea typeface="微软雅黑" pitchFamily="34" charset="-122"/>
                  </a:rPr>
                  <a:t>2000</a:t>
                </a:r>
                <a:endParaRPr kumimoji="1" lang="en-US" altLang="ko-KR" sz="2000" b="1" dirty="0">
                  <a:solidFill>
                    <a:schemeClr val="bg1"/>
                  </a:solidFill>
                  <a:latin typeface="微软雅黑" pitchFamily="34" charset="-122"/>
                  <a:ea typeface="微软雅黑" pitchFamily="34" charset="-122"/>
                </a:endParaRPr>
              </a:p>
            </p:txBody>
          </p:sp>
          <p:sp>
            <p:nvSpPr>
              <p:cNvPr id="6163" name="Rectangle 76"/>
              <p:cNvSpPr>
                <a:spLocks noChangeArrowheads="1"/>
              </p:cNvSpPr>
              <p:nvPr/>
            </p:nvSpPr>
            <p:spPr bwMode="auto">
              <a:xfrm>
                <a:off x="1144" y="2592"/>
                <a:ext cx="429" cy="195"/>
              </a:xfrm>
              <a:prstGeom prst="rect">
                <a:avLst/>
              </a:prstGeom>
              <a:noFill/>
              <a:ln w="9525" algn="ctr">
                <a:noFill/>
                <a:miter lim="800000"/>
                <a:headEnd/>
                <a:tailEnd/>
              </a:ln>
              <a:effectLst>
                <a:outerShdw dist="17961" dir="2700000" algn="ctr" rotWithShape="0">
                  <a:schemeClr val="bg2">
                    <a:alpha val="50000"/>
                  </a:schemeClr>
                </a:outerShdw>
              </a:effectLst>
            </p:spPr>
            <p:txBody>
              <a:bodyPr wrap="none" anchor="ctr"/>
              <a:lstStyle/>
              <a:p>
                <a:pPr latinLnBrk="1"/>
                <a:r>
                  <a:rPr kumimoji="1" lang="en-US" altLang="zh-CN" sz="2000" b="1">
                    <a:solidFill>
                      <a:schemeClr val="bg1"/>
                    </a:solidFill>
                    <a:latin typeface="微软雅黑" pitchFamily="34" charset="-122"/>
                    <a:ea typeface="微软雅黑" pitchFamily="34" charset="-122"/>
                  </a:rPr>
                  <a:t>1000</a:t>
                </a:r>
                <a:endParaRPr kumimoji="1" lang="en-US" altLang="ko-KR" sz="2000" b="1">
                  <a:solidFill>
                    <a:schemeClr val="bg1"/>
                  </a:solidFill>
                  <a:latin typeface="微软雅黑" pitchFamily="34" charset="-122"/>
                  <a:ea typeface="微软雅黑" pitchFamily="34" charset="-122"/>
                </a:endParaRPr>
              </a:p>
            </p:txBody>
          </p:sp>
          <p:sp>
            <p:nvSpPr>
              <p:cNvPr id="6164" name="Text Box 50"/>
              <p:cNvSpPr txBox="1">
                <a:spLocks noChangeArrowheads="1"/>
              </p:cNvSpPr>
              <p:nvPr/>
            </p:nvSpPr>
            <p:spPr bwMode="auto">
              <a:xfrm>
                <a:off x="2736" y="2312"/>
                <a:ext cx="2692" cy="368"/>
              </a:xfrm>
              <a:prstGeom prst="rect">
                <a:avLst/>
              </a:prstGeom>
              <a:noFill/>
              <a:ln w="9525" algn="ctr">
                <a:noFill/>
                <a:miter lim="800000"/>
                <a:headEnd/>
                <a:tailEnd/>
              </a:ln>
            </p:spPr>
            <p:txBody>
              <a:bodyPr>
                <a:spAutoFit/>
              </a:bodyPr>
              <a:lstStyle/>
              <a:p>
                <a:r>
                  <a:rPr kumimoji="1" lang="en-US" altLang="zh-CN" sz="1600" b="1" dirty="0">
                    <a:solidFill>
                      <a:srgbClr val="008080"/>
                    </a:solidFill>
                    <a:latin typeface="微软雅黑" pitchFamily="34" charset="-122"/>
                    <a:ea typeface="微软雅黑" pitchFamily="34" charset="-122"/>
                  </a:rPr>
                  <a:t>Money </a:t>
                </a:r>
                <a:r>
                  <a:rPr kumimoji="1" lang="en-US" altLang="zh-CN" sz="1600" b="1" dirty="0" smtClean="0">
                    <a:solidFill>
                      <a:srgbClr val="008080"/>
                    </a:solidFill>
                    <a:latin typeface="微软雅黑" pitchFamily="34" charset="-122"/>
                    <a:ea typeface="微软雅黑" pitchFamily="34" charset="-122"/>
                  </a:rPr>
                  <a:t>saver model</a:t>
                </a:r>
                <a:endParaRPr kumimoji="1" lang="en-US" altLang="zh-CN" sz="1600" b="1" dirty="0">
                  <a:solidFill>
                    <a:srgbClr val="008080"/>
                  </a:solidFill>
                  <a:latin typeface="微软雅黑" pitchFamily="34" charset="-122"/>
                  <a:ea typeface="微软雅黑" pitchFamily="34" charset="-122"/>
                </a:endParaRPr>
              </a:p>
              <a:p>
                <a:pPr lvl="1">
                  <a:buFont typeface="Wingdings" pitchFamily="2" charset="2"/>
                  <a:buChar char="ü"/>
                </a:pPr>
                <a:r>
                  <a:rPr kumimoji="1" lang="en-US" altLang="zh-CN" sz="1600" b="1" dirty="0" smtClean="0">
                    <a:solidFill>
                      <a:srgbClr val="008080"/>
                    </a:solidFill>
                    <a:latin typeface="微软雅黑" pitchFamily="34" charset="-122"/>
                    <a:ea typeface="微软雅黑" pitchFamily="34" charset="-122"/>
                  </a:rPr>
                  <a:t>ePass1000Auto</a:t>
                </a:r>
                <a:endParaRPr kumimoji="1" lang="en-US" altLang="zh-CN" sz="1600" b="1" dirty="0">
                  <a:solidFill>
                    <a:srgbClr val="008080"/>
                  </a:solidFill>
                  <a:latin typeface="微软雅黑" pitchFamily="34" charset="-122"/>
                  <a:ea typeface="微软雅黑" pitchFamily="34" charset="-122"/>
                </a:endParaRPr>
              </a:p>
            </p:txBody>
          </p:sp>
          <p:sp>
            <p:nvSpPr>
              <p:cNvPr id="6165" name="Text Box 53"/>
              <p:cNvSpPr txBox="1">
                <a:spLocks noChangeArrowheads="1"/>
              </p:cNvSpPr>
              <p:nvPr/>
            </p:nvSpPr>
            <p:spPr bwMode="auto">
              <a:xfrm>
                <a:off x="2112" y="554"/>
                <a:ext cx="2808" cy="834"/>
              </a:xfrm>
              <a:prstGeom prst="rect">
                <a:avLst/>
              </a:prstGeom>
              <a:noFill/>
              <a:ln w="9525" algn="ctr">
                <a:noFill/>
                <a:miter lim="800000"/>
                <a:headEnd/>
                <a:tailEnd/>
              </a:ln>
            </p:spPr>
            <p:txBody>
              <a:bodyPr>
                <a:spAutoFit/>
              </a:bodyPr>
              <a:lstStyle/>
              <a:p>
                <a:pPr latinLnBrk="1"/>
                <a:r>
                  <a:rPr kumimoji="1" lang="en-US" altLang="zh-CN" sz="1600" b="1" dirty="0">
                    <a:solidFill>
                      <a:srgbClr val="FF6600"/>
                    </a:solidFill>
                    <a:latin typeface="微软雅黑" pitchFamily="34" charset="-122"/>
                    <a:ea typeface="微软雅黑" pitchFamily="34" charset="-122"/>
                  </a:rPr>
                  <a:t>High-performance 32-bit smart card </a:t>
                </a:r>
                <a:r>
                  <a:rPr kumimoji="1" lang="en-US" altLang="zh-CN" sz="1600" b="1" dirty="0" smtClean="0">
                    <a:solidFill>
                      <a:srgbClr val="FF6600"/>
                    </a:solidFill>
                    <a:latin typeface="微软雅黑" pitchFamily="34" charset="-122"/>
                    <a:ea typeface="微软雅黑" pitchFamily="34" charset="-122"/>
                  </a:rPr>
                  <a:t>chip</a:t>
                </a:r>
                <a:endParaRPr kumimoji="1" lang="en-US" altLang="zh-CN" sz="1600" b="1" dirty="0">
                  <a:solidFill>
                    <a:srgbClr val="FF6600"/>
                  </a:solidFill>
                  <a:latin typeface="微软雅黑" pitchFamily="34" charset="-122"/>
                  <a:ea typeface="微软雅黑" pitchFamily="34" charset="-122"/>
                </a:endParaRPr>
              </a:p>
              <a:p>
                <a:pPr lvl="1">
                  <a:buFont typeface="Wingdings" pitchFamily="2" charset="2"/>
                  <a:buChar char="ü"/>
                </a:pPr>
                <a:r>
                  <a:rPr kumimoji="1" lang="en-US" altLang="zh-CN" sz="1600" b="1" dirty="0">
                    <a:solidFill>
                      <a:srgbClr val="FF6600"/>
                    </a:solidFill>
                    <a:latin typeface="微软雅黑" pitchFamily="34" charset="-122"/>
                    <a:ea typeface="微软雅黑" pitchFamily="34" charset="-122"/>
                  </a:rPr>
                  <a:t>ePass3003/3003Auto</a:t>
                </a:r>
              </a:p>
              <a:p>
                <a:pPr lvl="1">
                  <a:buFont typeface="Wingdings" pitchFamily="2" charset="2"/>
                  <a:buChar char="ü"/>
                </a:pPr>
                <a:r>
                  <a:rPr kumimoji="1" lang="en-US" altLang="zh-CN" sz="1600" b="1" dirty="0" err="1">
                    <a:solidFill>
                      <a:srgbClr val="FF6600"/>
                    </a:solidFill>
                    <a:latin typeface="微软雅黑" pitchFamily="34" charset="-122"/>
                    <a:ea typeface="微软雅黑" pitchFamily="34" charset="-122"/>
                  </a:rPr>
                  <a:t>BioPass</a:t>
                </a:r>
                <a:endParaRPr kumimoji="1" lang="en-US" altLang="zh-CN" sz="1600" b="1" dirty="0">
                  <a:solidFill>
                    <a:srgbClr val="FF6600"/>
                  </a:solidFill>
                  <a:latin typeface="微软雅黑" pitchFamily="34" charset="-122"/>
                  <a:ea typeface="微软雅黑" pitchFamily="34" charset="-122"/>
                </a:endParaRPr>
              </a:p>
              <a:p>
                <a:pPr lvl="1">
                  <a:buFont typeface="Wingdings" pitchFamily="2" charset="2"/>
                  <a:buChar char="ü"/>
                </a:pPr>
                <a:r>
                  <a:rPr kumimoji="1" lang="en-US" altLang="zh-CN" sz="1600" b="1" dirty="0" err="1">
                    <a:solidFill>
                      <a:srgbClr val="FF6600"/>
                    </a:solidFill>
                    <a:latin typeface="微软雅黑" pitchFamily="34" charset="-122"/>
                    <a:ea typeface="微软雅黑" pitchFamily="34" charset="-122"/>
                  </a:rPr>
                  <a:t>InterPass</a:t>
                </a:r>
                <a:endParaRPr kumimoji="1" lang="en-US" altLang="zh-CN" sz="1600" b="1" dirty="0">
                  <a:solidFill>
                    <a:srgbClr val="FF6600"/>
                  </a:solidFill>
                  <a:latin typeface="微软雅黑" pitchFamily="34" charset="-122"/>
                  <a:ea typeface="微软雅黑" pitchFamily="34" charset="-122"/>
                </a:endParaRPr>
              </a:p>
              <a:p>
                <a:endParaRPr kumimoji="1" lang="en-US" altLang="ko-KR" sz="1600" b="1" dirty="0">
                  <a:solidFill>
                    <a:srgbClr val="FF6600"/>
                  </a:solidFill>
                  <a:latin typeface="微软雅黑" pitchFamily="34" charset="-122"/>
                  <a:ea typeface="微软雅黑" pitchFamily="34" charset="-122"/>
                </a:endParaRPr>
              </a:p>
            </p:txBody>
          </p:sp>
          <p:sp>
            <p:nvSpPr>
              <p:cNvPr id="6166" name="Freeform 72"/>
              <p:cNvSpPr>
                <a:spLocks/>
              </p:cNvSpPr>
              <p:nvPr/>
            </p:nvSpPr>
            <p:spPr bwMode="gray">
              <a:xfrm>
                <a:off x="1216" y="528"/>
                <a:ext cx="944" cy="912"/>
              </a:xfrm>
              <a:custGeom>
                <a:avLst/>
                <a:gdLst>
                  <a:gd name="T0" fmla="*/ 0 w 587"/>
                  <a:gd name="T1" fmla="*/ 67692 h 537"/>
                  <a:gd name="T2" fmla="*/ 8467 w 587"/>
                  <a:gd name="T3" fmla="*/ 68118 h 537"/>
                  <a:gd name="T4" fmla="*/ 4090 w 587"/>
                  <a:gd name="T5" fmla="*/ 0 h 537"/>
                  <a:gd name="T6" fmla="*/ 0 w 587"/>
                  <a:gd name="T7" fmla="*/ 67692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gradFill rotWithShape="1">
                <a:gsLst>
                  <a:gs pos="0">
                    <a:srgbClr val="CC3300"/>
                  </a:gs>
                  <a:gs pos="100000">
                    <a:srgbClr val="5E1800"/>
                  </a:gs>
                </a:gsLst>
                <a:lin ang="2700000" scaled="1"/>
              </a:gradFill>
              <a:ln w="12700" cap="rnd">
                <a:noFill/>
                <a:round/>
                <a:headEnd/>
                <a:tailEnd/>
              </a:ln>
            </p:spPr>
            <p:txBody>
              <a:bodyPr/>
              <a:lstStyle/>
              <a:p>
                <a:endParaRPr lang="zh-CN" altLang="en-US"/>
              </a:p>
            </p:txBody>
          </p:sp>
          <p:sp>
            <p:nvSpPr>
              <p:cNvPr id="6167" name="Freeform 73"/>
              <p:cNvSpPr>
                <a:spLocks/>
              </p:cNvSpPr>
              <p:nvPr/>
            </p:nvSpPr>
            <p:spPr bwMode="gray">
              <a:xfrm rot="188285">
                <a:off x="1632" y="528"/>
                <a:ext cx="624" cy="912"/>
              </a:xfrm>
              <a:custGeom>
                <a:avLst/>
                <a:gdLst>
                  <a:gd name="T0" fmla="*/ 5451 w 364"/>
                  <a:gd name="T1" fmla="*/ 67839 h 535"/>
                  <a:gd name="T2" fmla="*/ 6674 w 364"/>
                  <a:gd name="T3" fmla="*/ 56541 h 535"/>
                  <a:gd name="T4" fmla="*/ 0 w 364"/>
                  <a:gd name="T5" fmla="*/ 0 h 535"/>
                  <a:gd name="T6" fmla="*/ 5451 w 364"/>
                  <a:gd name="T7" fmla="*/ 67839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FF6535"/>
              </a:solidFill>
              <a:ln w="12700" cap="rnd">
                <a:noFill/>
                <a:round/>
                <a:headEnd/>
                <a:tailEnd/>
              </a:ln>
            </p:spPr>
            <p:txBody>
              <a:bodyPr/>
              <a:lstStyle/>
              <a:p>
                <a:endParaRPr lang="zh-CN" altLang="en-US"/>
              </a:p>
            </p:txBody>
          </p:sp>
          <p:sp>
            <p:nvSpPr>
              <p:cNvPr id="6168" name="Rectangle 76"/>
              <p:cNvSpPr>
                <a:spLocks noChangeArrowheads="1"/>
              </p:cNvSpPr>
              <p:nvPr/>
            </p:nvSpPr>
            <p:spPr bwMode="auto">
              <a:xfrm>
                <a:off x="1444" y="984"/>
                <a:ext cx="428" cy="216"/>
              </a:xfrm>
              <a:prstGeom prst="rect">
                <a:avLst/>
              </a:prstGeom>
              <a:noFill/>
              <a:ln w="9525" algn="ctr">
                <a:noFill/>
                <a:miter lim="800000"/>
                <a:headEnd/>
                <a:tailEnd/>
              </a:ln>
              <a:effectLst>
                <a:outerShdw dist="17961" dir="2700000" algn="ctr" rotWithShape="0">
                  <a:schemeClr val="bg2">
                    <a:alpha val="50000"/>
                  </a:schemeClr>
                </a:outerShdw>
              </a:effectLst>
            </p:spPr>
            <p:txBody>
              <a:bodyPr wrap="none" anchor="ctr"/>
              <a:lstStyle/>
              <a:p>
                <a:pPr latinLnBrk="1"/>
                <a:r>
                  <a:rPr kumimoji="1" lang="en-US" altLang="zh-CN" sz="2000" b="1">
                    <a:solidFill>
                      <a:schemeClr val="bg1"/>
                    </a:solidFill>
                    <a:latin typeface="微软雅黑" pitchFamily="34" charset="-122"/>
                    <a:ea typeface="微软雅黑" pitchFamily="34" charset="-122"/>
                  </a:rPr>
                  <a:t>3000</a:t>
                </a:r>
                <a:endParaRPr kumimoji="1" lang="en-US" altLang="ko-KR" sz="2000" b="1">
                  <a:solidFill>
                    <a:schemeClr val="bg1"/>
                  </a:solidFill>
                  <a:latin typeface="微软雅黑" pitchFamily="34" charset="-122"/>
                  <a:ea typeface="微软雅黑" pitchFamily="34" charset="-122"/>
                </a:endParaRPr>
              </a:p>
            </p:txBody>
          </p:sp>
        </p:grpSp>
        <p:sp>
          <p:nvSpPr>
            <p:cNvPr id="6151" name="AutoShape 72"/>
            <p:cNvSpPr>
              <a:spLocks/>
            </p:cNvSpPr>
            <p:nvPr/>
          </p:nvSpPr>
          <p:spPr bwMode="auto">
            <a:xfrm>
              <a:off x="624" y="816"/>
              <a:ext cx="384" cy="1728"/>
            </a:xfrm>
            <a:prstGeom prst="leftBrace">
              <a:avLst>
                <a:gd name="adj1" fmla="val 37500"/>
                <a:gd name="adj2" fmla="val 50000"/>
              </a:avLst>
            </a:prstGeom>
            <a:noFill/>
            <a:ln w="9525">
              <a:solidFill>
                <a:schemeClr val="tx1"/>
              </a:solidFill>
              <a:round/>
              <a:headEnd/>
              <a:tailEnd/>
            </a:ln>
          </p:spPr>
          <p:txBody>
            <a:bodyPr wrap="none" anchor="ctr"/>
            <a:lstStyle/>
            <a:p>
              <a:endParaRPr lang="zh-CN" altLang="en-US"/>
            </a:p>
          </p:txBody>
        </p:sp>
        <p:sp>
          <p:nvSpPr>
            <p:cNvPr id="6152" name="Oval 73"/>
            <p:cNvSpPr>
              <a:spLocks noChangeArrowheads="1"/>
            </p:cNvSpPr>
            <p:nvPr/>
          </p:nvSpPr>
          <p:spPr bwMode="auto">
            <a:xfrm>
              <a:off x="0" y="1392"/>
              <a:ext cx="672" cy="545"/>
            </a:xfrm>
            <a:prstGeom prst="ellipse">
              <a:avLst/>
            </a:prstGeom>
            <a:gradFill rotWithShape="1">
              <a:gsLst>
                <a:gs pos="0">
                  <a:schemeClr val="accent1"/>
                </a:gs>
                <a:gs pos="100000">
                  <a:schemeClr val="bg1"/>
                </a:gs>
              </a:gsLst>
              <a:lin ang="2700000" scaled="1"/>
            </a:gradFill>
            <a:ln w="9525">
              <a:noFill/>
              <a:round/>
              <a:headEnd/>
              <a:tailEnd/>
            </a:ln>
          </p:spPr>
          <p:txBody>
            <a:bodyPr wrap="none" anchor="ctr"/>
            <a:lstStyle/>
            <a:p>
              <a:r>
                <a:rPr lang="en-US" altLang="zh-CN"/>
                <a:t>Token</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339725"/>
            <a:ext cx="8210550" cy="955675"/>
          </a:xfrm>
        </p:spPr>
        <p:txBody>
          <a:bodyPr/>
          <a:lstStyle/>
          <a:p>
            <a:pPr lvl="2">
              <a:defRPr/>
            </a:pPr>
            <a:r>
              <a:rPr lang="en-US" altLang="zh-CN" b="1" dirty="0" smtClean="0">
                <a:latin typeface="+mj-lt"/>
              </a:rPr>
              <a:t>Protect VPN Logon Using </a:t>
            </a:r>
            <a:r>
              <a:rPr lang="en-US" altLang="zh-CN" b="1" dirty="0" err="1" smtClean="0">
                <a:latin typeface="+mj-lt"/>
              </a:rPr>
              <a:t>ePass</a:t>
            </a:r>
            <a:endParaRPr lang="zh-CN" altLang="zh-CN" b="1" dirty="0">
              <a:latin typeface="+mj-lt"/>
            </a:endParaRPr>
          </a:p>
        </p:txBody>
      </p:sp>
      <p:sp>
        <p:nvSpPr>
          <p:cNvPr id="2" name="矩形 1"/>
          <p:cNvSpPr/>
          <p:nvPr/>
        </p:nvSpPr>
        <p:spPr>
          <a:xfrm>
            <a:off x="325779" y="1066800"/>
            <a:ext cx="597627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startAt="2"/>
              <a:defRPr/>
            </a:pPr>
            <a:r>
              <a:rPr lang="en-US" altLang="zh-CN" sz="1800" dirty="0"/>
              <a:t>Enter related information and IP address, select certificate and click ‘Save’.  </a:t>
            </a:r>
            <a:endParaRPr lang="zh-CN" altLang="zh-CN" sz="1800" dirty="0"/>
          </a:p>
        </p:txBody>
      </p:sp>
      <p:graphicFrame>
        <p:nvGraphicFramePr>
          <p:cNvPr id="6" name="图示 5"/>
          <p:cNvGraphicFramePr/>
          <p:nvPr/>
        </p:nvGraphicFramePr>
        <p:xfrm>
          <a:off x="325779" y="3976044"/>
          <a:ext cx="4010318" cy="192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9026" name="Picture 2" descr="E:\Cisco VPN\Print Screen\Snap2.jpg"/>
          <p:cNvPicPr>
            <a:picLocks noChangeAspect="1" noChangeArrowheads="1"/>
          </p:cNvPicPr>
          <p:nvPr/>
        </p:nvPicPr>
        <p:blipFill>
          <a:blip r:embed="rId8" cstate="print"/>
          <a:srcRect/>
          <a:stretch>
            <a:fillRect/>
          </a:stretch>
        </p:blipFill>
        <p:spPr bwMode="auto">
          <a:xfrm>
            <a:off x="4667250" y="2052217"/>
            <a:ext cx="4171950" cy="3848100"/>
          </a:xfrm>
          <a:prstGeom prst="rect">
            <a:avLst/>
          </a:prstGeom>
          <a:noFill/>
          <a:ln w="9525">
            <a:noFill/>
            <a:miter lim="800000"/>
            <a:headEnd/>
            <a:tailEnd/>
          </a:ln>
        </p:spPr>
      </p:pic>
      <p:sp>
        <p:nvSpPr>
          <p:cNvPr id="7" name="圆角矩形 6"/>
          <p:cNvSpPr/>
          <p:nvPr/>
        </p:nvSpPr>
        <p:spPr>
          <a:xfrm>
            <a:off x="4638675" y="2434805"/>
            <a:ext cx="3327400" cy="971550"/>
          </a:xfrm>
          <a:prstGeom prst="roundRect">
            <a:avLst/>
          </a:prstGeom>
          <a:noFill/>
          <a:ln w="3492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CAD4CF"/>
                </a:solidFill>
                <a:latin typeface="Calibri" pitchFamily="34" charset="0"/>
                <a:ea typeface="宋体" pitchFamily="2" charset="-122"/>
              </a:rPr>
              <a:t>  </a:t>
            </a:r>
            <a:endParaRPr lang="zh-CN" altLang="en-US">
              <a:solidFill>
                <a:srgbClr val="CAD4CF"/>
              </a:solidFill>
              <a:latin typeface="Calibri" pitchFamily="34" charset="0"/>
              <a:ea typeface="宋体" pitchFamily="2" charset="-122"/>
            </a:endParaRPr>
          </a:p>
        </p:txBody>
      </p:sp>
      <p:sp>
        <p:nvSpPr>
          <p:cNvPr id="8" name="AutoShape 466"/>
          <p:cNvSpPr>
            <a:spLocks noChangeArrowheads="1"/>
          </p:cNvSpPr>
          <p:nvPr/>
        </p:nvSpPr>
        <p:spPr bwMode="auto">
          <a:xfrm rot="7059082">
            <a:off x="3871913" y="1537867"/>
            <a:ext cx="323850" cy="1260475"/>
          </a:xfrm>
          <a:prstGeom prst="upArrow">
            <a:avLst>
              <a:gd name="adj1" fmla="val 50000"/>
              <a:gd name="adj2" fmla="val 86745"/>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pic>
        <p:nvPicPr>
          <p:cNvPr id="4" name="图片 3"/>
          <p:cNvPicPr>
            <a:picLocks noChangeAspect="1"/>
          </p:cNvPicPr>
          <p:nvPr/>
        </p:nvPicPr>
        <p:blipFill>
          <a:blip r:embed="rId9" cstate="print"/>
          <a:srcRect/>
          <a:stretch>
            <a:fillRect/>
          </a:stretch>
        </p:blipFill>
        <p:spPr bwMode="auto">
          <a:xfrm rot="10398811">
            <a:off x="325437" y="5120855"/>
            <a:ext cx="1908175" cy="779462"/>
          </a:xfrm>
          <a:prstGeom prst="rect">
            <a:avLst/>
          </a:prstGeom>
          <a:noFill/>
          <a:ln w="9525">
            <a:noFill/>
            <a:miter lim="800000"/>
            <a:headEnd/>
            <a:tailEnd/>
          </a:ln>
        </p:spPr>
      </p:pic>
      <p:sp>
        <p:nvSpPr>
          <p:cNvPr id="5" name="圆角矩形标注 4"/>
          <p:cNvSpPr/>
          <p:nvPr/>
        </p:nvSpPr>
        <p:spPr bwMode="auto">
          <a:xfrm>
            <a:off x="2450147" y="5269761"/>
            <a:ext cx="1583380" cy="573251"/>
          </a:xfrm>
          <a:prstGeom prst="wedgeRoundRectCallout">
            <a:avLst>
              <a:gd name="adj1" fmla="val -78550"/>
              <a:gd name="adj2" fmla="val 4888"/>
              <a:gd name="adj3" fmla="val 16667"/>
            </a:avLst>
          </a:prstGeom>
          <a:solidFill>
            <a:schemeClr val="accent1"/>
          </a:solidFill>
          <a:ln w="12700"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90000" tIns="43200" rIns="90000" bIns="43200">
            <a:spAutoFit/>
          </a:bodyPr>
          <a:lstStyle/>
          <a:p>
            <a:pPr>
              <a:defRPr/>
            </a:pPr>
            <a:r>
              <a:rPr lang="en-US" altLang="zh-CN" sz="1400" dirty="0">
                <a:latin typeface="Arial" charset="0"/>
              </a:rPr>
              <a:t>I have a certificate !</a:t>
            </a:r>
            <a:endParaRPr lang="zh-CN" altLang="en-US" sz="1400" dirty="0">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129026"/>
                                        </p:tgtEl>
                                        <p:attrNameLst>
                                          <p:attrName>style.visibility</p:attrName>
                                        </p:attrNameLst>
                                      </p:cBhvr>
                                      <p:to>
                                        <p:strVal val="visible"/>
                                      </p:to>
                                    </p:set>
                                    <p:animEffect transition="in" filter="strips(downLeft)">
                                      <p:cBhvr>
                                        <p:cTn id="15" dur="500"/>
                                        <p:tgtEl>
                                          <p:spTgt spid="12902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500"/>
                                        <p:tgtEl>
                                          <p:spTgt spid="6"/>
                                        </p:tgtEl>
                                      </p:cBhvr>
                                    </p:animEffect>
                                  </p:childTnLst>
                                </p:cTn>
                              </p:par>
                              <p:par>
                                <p:cTn id="22" presetID="18" presetClass="entr" presetSubtype="1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323850" y="339725"/>
            <a:ext cx="8210550" cy="955675"/>
          </a:xfrm>
        </p:spPr>
        <p:txBody>
          <a:bodyPr/>
          <a:lstStyle/>
          <a:p>
            <a:pPr lvl="2">
              <a:defRPr/>
            </a:pPr>
            <a:r>
              <a:rPr lang="en-US" altLang="zh-CN" b="1" dirty="0" smtClean="0">
                <a:latin typeface="+mj-lt"/>
              </a:rPr>
              <a:t>Protect VPN Logon Using </a:t>
            </a:r>
            <a:r>
              <a:rPr lang="en-US" altLang="zh-CN" b="1" dirty="0" err="1" smtClean="0">
                <a:latin typeface="+mj-lt"/>
              </a:rPr>
              <a:t>ePass</a:t>
            </a:r>
            <a:endParaRPr lang="zh-CN" altLang="zh-CN" b="1" dirty="0">
              <a:latin typeface="+mj-lt"/>
            </a:endParaRPr>
          </a:p>
        </p:txBody>
      </p:sp>
      <p:sp>
        <p:nvSpPr>
          <p:cNvPr id="2" name="矩形 1"/>
          <p:cNvSpPr/>
          <p:nvPr/>
        </p:nvSpPr>
        <p:spPr>
          <a:xfrm>
            <a:off x="241642" y="990600"/>
            <a:ext cx="5976278"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startAt="3"/>
              <a:defRPr/>
            </a:pPr>
            <a:r>
              <a:rPr lang="en-US" altLang="zh-CN" sz="1800" dirty="0"/>
              <a:t>After second step, the following interface appears:</a:t>
            </a:r>
            <a:endParaRPr lang="zh-CN" altLang="zh-CN" sz="1800" dirty="0"/>
          </a:p>
        </p:txBody>
      </p:sp>
      <p:graphicFrame>
        <p:nvGraphicFramePr>
          <p:cNvPr id="6" name="图示 5"/>
          <p:cNvGraphicFramePr/>
          <p:nvPr/>
        </p:nvGraphicFramePr>
        <p:xfrm>
          <a:off x="241642" y="1725072"/>
          <a:ext cx="2336423" cy="1296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0050" name="Picture 2" descr="E:\Cisco VPN\Print Screen\Snap3.jpg"/>
          <p:cNvPicPr>
            <a:picLocks noChangeAspect="1" noChangeArrowheads="1"/>
          </p:cNvPicPr>
          <p:nvPr/>
        </p:nvPicPr>
        <p:blipFill>
          <a:blip r:embed="rId8" cstate="print"/>
          <a:srcRect/>
          <a:stretch>
            <a:fillRect/>
          </a:stretch>
        </p:blipFill>
        <p:spPr bwMode="auto">
          <a:xfrm>
            <a:off x="2857500" y="1479130"/>
            <a:ext cx="6126163" cy="3086100"/>
          </a:xfrm>
          <a:prstGeom prst="rect">
            <a:avLst/>
          </a:prstGeom>
          <a:noFill/>
          <a:ln w="9525">
            <a:noFill/>
            <a:miter lim="800000"/>
            <a:headEnd/>
            <a:tailEnd/>
          </a:ln>
        </p:spPr>
      </p:pic>
      <p:pic>
        <p:nvPicPr>
          <p:cNvPr id="130051" name="Picture 3" descr="E:\Cisco VPN\Print Screen\logo_status.JPG"/>
          <p:cNvPicPr>
            <a:picLocks noChangeAspect="1" noChangeArrowheads="1"/>
          </p:cNvPicPr>
          <p:nvPr/>
        </p:nvPicPr>
        <p:blipFill>
          <a:blip r:embed="rId9" cstate="print"/>
          <a:srcRect/>
          <a:stretch>
            <a:fillRect/>
          </a:stretch>
        </p:blipFill>
        <p:spPr bwMode="auto">
          <a:xfrm>
            <a:off x="4200525" y="5487567"/>
            <a:ext cx="3440113" cy="512763"/>
          </a:xfrm>
          <a:prstGeom prst="rect">
            <a:avLst/>
          </a:prstGeom>
          <a:noFill/>
          <a:ln w="9525">
            <a:noFill/>
            <a:miter lim="800000"/>
            <a:headEnd/>
            <a:tailEnd/>
          </a:ln>
        </p:spPr>
      </p:pic>
      <p:sp>
        <p:nvSpPr>
          <p:cNvPr id="10" name="矩形 9"/>
          <p:cNvSpPr/>
          <p:nvPr/>
        </p:nvSpPr>
        <p:spPr>
          <a:xfrm>
            <a:off x="241643" y="4717074"/>
            <a:ext cx="315958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spAutoFit/>
          </a:bodyPr>
          <a:lstStyle/>
          <a:p>
            <a:pPr marL="342900" indent="-342900">
              <a:buFont typeface="+mj-lt"/>
              <a:buAutoNum type="arabicPeriod" startAt="4"/>
              <a:defRPr/>
            </a:pPr>
            <a:r>
              <a:rPr lang="en-US" altLang="zh-CN" sz="1800" dirty="0"/>
              <a:t>Connected successfully, the logo will turn to blue.</a:t>
            </a:r>
            <a:endParaRPr lang="zh-CN" altLang="zh-CN" sz="1800" dirty="0"/>
          </a:p>
        </p:txBody>
      </p:sp>
      <p:sp>
        <p:nvSpPr>
          <p:cNvPr id="11" name="圆角矩形 10"/>
          <p:cNvSpPr/>
          <p:nvPr/>
        </p:nvSpPr>
        <p:spPr>
          <a:xfrm>
            <a:off x="4889500" y="5565355"/>
            <a:ext cx="471488" cy="357187"/>
          </a:xfrm>
          <a:prstGeom prst="roundRect">
            <a:avLst/>
          </a:prstGeom>
          <a:noFill/>
          <a:ln w="3492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solidFill>
                  <a:srgbClr val="CAD4CF"/>
                </a:solidFill>
                <a:latin typeface="Calibri" pitchFamily="34" charset="0"/>
                <a:ea typeface="宋体" pitchFamily="2" charset="-122"/>
              </a:rPr>
              <a:t>  </a:t>
            </a:r>
            <a:endParaRPr lang="zh-CN" altLang="en-US">
              <a:solidFill>
                <a:srgbClr val="CAD4CF"/>
              </a:solidFill>
              <a:latin typeface="Calibri" pitchFamily="34" charset="0"/>
              <a:ea typeface="宋体" pitchFamily="2" charset="-122"/>
            </a:endParaRPr>
          </a:p>
        </p:txBody>
      </p:sp>
      <p:sp>
        <p:nvSpPr>
          <p:cNvPr id="16" name="AutoShape 466"/>
          <p:cNvSpPr>
            <a:spLocks noChangeArrowheads="1"/>
          </p:cNvSpPr>
          <p:nvPr/>
        </p:nvSpPr>
        <p:spPr bwMode="auto">
          <a:xfrm rot="6734902">
            <a:off x="4037807" y="4370760"/>
            <a:ext cx="323850" cy="1598613"/>
          </a:xfrm>
          <a:prstGeom prst="upArrow">
            <a:avLst>
              <a:gd name="adj1" fmla="val 50000"/>
              <a:gd name="adj2" fmla="val 86636"/>
            </a:avLst>
          </a:prstGeom>
          <a:gradFill rotWithShape="0">
            <a:gsLst>
              <a:gs pos="0">
                <a:srgbClr val="FFCC66"/>
              </a:gs>
              <a:gs pos="100000">
                <a:srgbClr val="A88643"/>
              </a:gs>
            </a:gsLst>
            <a:lin ang="5400000" scaled="1"/>
          </a:gradFill>
          <a:ln w="9525">
            <a:noFill/>
            <a:miter lim="800000"/>
            <a:headEnd/>
            <a:tailEnd/>
          </a:ln>
        </p:spPr>
        <p:txBody>
          <a:bodyPr wrap="none" anchor="ctr"/>
          <a:lstStyle/>
          <a:p>
            <a:endParaRPr lang="zh-CN" alt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0050"/>
                                        </p:tgtEl>
                                        <p:attrNameLst>
                                          <p:attrName>style.visibility</p:attrName>
                                        </p:attrNameLst>
                                      </p:cBhvr>
                                      <p:to>
                                        <p:strVal val="visible"/>
                                      </p:to>
                                    </p:set>
                                    <p:animEffect transition="in" filter="fade">
                                      <p:cBhvr>
                                        <p:cTn id="17" dur="500"/>
                                        <p:tgtEl>
                                          <p:spTgt spid="130050"/>
                                        </p:tgtEl>
                                      </p:cBhvr>
                                    </p:animEffect>
                                    <p:anim calcmode="lin" valueType="num">
                                      <p:cBhvr>
                                        <p:cTn id="18" dur="500" fill="hold"/>
                                        <p:tgtEl>
                                          <p:spTgt spid="130050"/>
                                        </p:tgtEl>
                                        <p:attrNameLst>
                                          <p:attrName>ppt_x</p:attrName>
                                        </p:attrNameLst>
                                      </p:cBhvr>
                                      <p:tavLst>
                                        <p:tav tm="0">
                                          <p:val>
                                            <p:strVal val="#ppt_x"/>
                                          </p:val>
                                        </p:tav>
                                        <p:tav tm="100000">
                                          <p:val>
                                            <p:strVal val="#ppt_x"/>
                                          </p:val>
                                        </p:tav>
                                      </p:tavLst>
                                    </p:anim>
                                    <p:anim calcmode="lin" valueType="num">
                                      <p:cBhvr>
                                        <p:cTn id="19" dur="500" fill="hold"/>
                                        <p:tgtEl>
                                          <p:spTgt spid="13005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30051"/>
                                        </p:tgtEl>
                                        <p:attrNameLst>
                                          <p:attrName>style.visibility</p:attrName>
                                        </p:attrNameLst>
                                      </p:cBhvr>
                                      <p:to>
                                        <p:strVal val="visible"/>
                                      </p:to>
                                    </p:set>
                                    <p:animEffect transition="in" filter="fade">
                                      <p:cBhvr>
                                        <p:cTn id="27" dur="500"/>
                                        <p:tgtEl>
                                          <p:spTgt spid="1300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1"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a:xfrm>
            <a:off x="261938" y="120650"/>
            <a:ext cx="7666037" cy="944563"/>
          </a:xfrm>
        </p:spPr>
        <p:txBody>
          <a:bodyPr/>
          <a:lstStyle/>
          <a:p>
            <a:pPr eaLnBrk="1" hangingPunct="1">
              <a:defRPr/>
            </a:pPr>
            <a:r>
              <a:rPr lang="en-US" altLang="zh-CN" b="1" dirty="0" smtClean="0">
                <a:effectLst>
                  <a:outerShdw blurRad="38100" dist="38100" dir="2700000" algn="tl">
                    <a:srgbClr val="000000">
                      <a:alpha val="43137"/>
                    </a:srgbClr>
                  </a:outerShdw>
                </a:effectLst>
                <a:latin typeface="+mj-lt"/>
                <a:ea typeface="+mj-ea"/>
                <a:cs typeface="+mj-cs"/>
              </a:rPr>
              <a:t>THE END</a:t>
            </a:r>
            <a:endParaRPr lang="zh-CN" altLang="en-US" b="1" dirty="0" smtClean="0">
              <a:effectLst>
                <a:outerShdw blurRad="38100" dist="38100" dir="2700000" algn="tl">
                  <a:srgbClr val="000000">
                    <a:alpha val="43137"/>
                  </a:srgbClr>
                </a:outerShdw>
              </a:effectLst>
              <a:latin typeface="+mj-lt"/>
              <a:ea typeface="+mj-ea"/>
              <a:cs typeface="+mj-cs"/>
            </a:endParaRPr>
          </a:p>
        </p:txBody>
      </p:sp>
      <p:sp>
        <p:nvSpPr>
          <p:cNvPr id="38915" name="内容占位符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zh-CN" dirty="0" smtClean="0"/>
          </a:p>
          <a:p>
            <a:pPr eaLnBrk="1" hangingPunct="1">
              <a:defRPr/>
            </a:pPr>
            <a:endParaRPr lang="en-US" altLang="zh-CN" dirty="0" smtClean="0"/>
          </a:p>
          <a:p>
            <a:pPr marL="0" indent="0" algn="ctr" defTabSz="914363" eaLnBrk="1" hangingPunct="1">
              <a:spcBef>
                <a:spcPct val="0"/>
              </a:spcBef>
              <a:defRPr/>
            </a:pPr>
            <a:endParaRPr lang="en-US" b="1" dirty="0" smtClean="0">
              <a:solidFill>
                <a:schemeClr val="tx1"/>
              </a:solidFill>
              <a:effectLst>
                <a:reflection blurRad="6350" stA="50000" endA="300" endPos="50000" dist="60007" dir="5400000" sy="-100000" algn="bl" rotWithShape="0"/>
              </a:effectLst>
              <a:latin typeface="微软雅黑" pitchFamily="34" charset="-122"/>
            </a:endParaRPr>
          </a:p>
          <a:p>
            <a:pPr marL="0" indent="0" algn="ctr" defTabSz="914363" eaLnBrk="1" hangingPunct="1">
              <a:spcBef>
                <a:spcPct val="0"/>
              </a:spcBef>
              <a:defRPr/>
            </a:pPr>
            <a:r>
              <a:rPr lang="en-US" b="1" dirty="0" smtClean="0">
                <a:solidFill>
                  <a:schemeClr val="tx1"/>
                </a:solidFill>
                <a:effectLst>
                  <a:reflection blurRad="6350" stA="50000" endA="300" endPos="50000" dist="60007" dir="5400000" sy="-100000" algn="bl" rotWithShape="0"/>
                </a:effectLst>
                <a:latin typeface="微软雅黑" pitchFamily="34" charset="-122"/>
              </a:rPr>
              <a:t>Thank you!</a:t>
            </a:r>
            <a:endParaRPr lang="en-US" b="1" dirty="0">
              <a:solidFill>
                <a:schemeClr val="tx1"/>
              </a:solidFill>
              <a:effectLst>
                <a:reflection blurRad="6350" stA="50000" endA="300" endPos="50000" dist="60007" dir="5400000" sy="-100000" algn="bl" rotWithShape="0"/>
              </a:effectLst>
              <a:latin typeface="微软雅黑" pitchFamily="34" charset="-122"/>
            </a:endParaRPr>
          </a:p>
        </p:txBody>
      </p:sp>
    </p:spTree>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8915">
                                            <p:txEl>
                                              <p:pRg st="3" end="3"/>
                                            </p:txEl>
                                          </p:spTgt>
                                        </p:tgtEl>
                                        <p:attrNameLst>
                                          <p:attrName>style.visibility</p:attrName>
                                        </p:attrNameLst>
                                      </p:cBhvr>
                                      <p:to>
                                        <p:strVal val="visible"/>
                                      </p:to>
                                    </p:set>
                                    <p:anim by="(-#ppt_w*2)" calcmode="lin" valueType="num">
                                      <p:cBhvr rctx="PPT">
                                        <p:cTn id="7" dur="500" autoRev="1" fill="hold">
                                          <p:stCondLst>
                                            <p:cond delay="0"/>
                                          </p:stCondLst>
                                        </p:cTn>
                                        <p:tgtEl>
                                          <p:spTgt spid="38915">
                                            <p:txEl>
                                              <p:pRg st="3" end="3"/>
                                            </p:txEl>
                                          </p:spTgt>
                                        </p:tgtEl>
                                        <p:attrNameLst>
                                          <p:attrName>ppt_w</p:attrName>
                                        </p:attrNameLst>
                                      </p:cBhvr>
                                    </p:anim>
                                    <p:anim by="(#ppt_w*0.50)" calcmode="lin" valueType="num">
                                      <p:cBhvr>
                                        <p:cTn id="8" dur="500" decel="50000" autoRev="1" fill="hold">
                                          <p:stCondLst>
                                            <p:cond delay="0"/>
                                          </p:stCondLst>
                                        </p:cTn>
                                        <p:tgtEl>
                                          <p:spTgt spid="38915">
                                            <p:txEl>
                                              <p:pRg st="3" end="3"/>
                                            </p:txEl>
                                          </p:spTgt>
                                        </p:tgtEl>
                                        <p:attrNameLst>
                                          <p:attrName>ppt_x</p:attrName>
                                        </p:attrNameLst>
                                      </p:cBhvr>
                                    </p:anim>
                                    <p:anim from="(-#ppt_h/2)" to="(#ppt_y)" calcmode="lin" valueType="num">
                                      <p:cBhvr>
                                        <p:cTn id="9" dur="1000" fill="hold">
                                          <p:stCondLst>
                                            <p:cond delay="0"/>
                                          </p:stCondLst>
                                        </p:cTn>
                                        <p:tgtEl>
                                          <p:spTgt spid="38915">
                                            <p:txEl>
                                              <p:pRg st="3" end="3"/>
                                            </p:txEl>
                                          </p:spTgt>
                                        </p:tgtEl>
                                        <p:attrNameLst>
                                          <p:attrName>ppt_y</p:attrName>
                                        </p:attrNameLst>
                                      </p:cBhvr>
                                    </p:anim>
                                    <p:animRot by="21600000">
                                      <p:cBhvr>
                                        <p:cTn id="10" dur="1000" fill="hold">
                                          <p:stCondLst>
                                            <p:cond delay="0"/>
                                          </p:stCondLst>
                                        </p:cTn>
                                        <p:tgtEl>
                                          <p:spTgt spid="38915">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6801" y="990600"/>
            <a:ext cx="7515199" cy="3970318"/>
          </a:xfrm>
          <a:prstGeom prst="rect">
            <a:avLst/>
          </a:prstGeom>
          <a:noFill/>
        </p:spPr>
        <p:txBody>
          <a:bodyPr wrap="none">
            <a:spAutoFit/>
          </a:bodyPr>
          <a:lstStyle/>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The Overview of FEITIAN </a:t>
            </a:r>
            <a:r>
              <a:rPr lang="en-US" altLang="zh-CN" sz="2800"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 Product</a:t>
            </a:r>
          </a:p>
          <a:p>
            <a:pP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rPr>
              <a:t>Technical Features of </a:t>
            </a:r>
            <a:r>
              <a:rPr lang="en-US" altLang="zh-CN" sz="2800" b="1" dirty="0" err="1" smtClean="0">
                <a:ln w="10541" cmpd="sng">
                  <a:solidFill>
                    <a:srgbClr val="7D7D7D">
                      <a:tint val="100000"/>
                      <a:shade val="100000"/>
                      <a:satMod val="110000"/>
                    </a:srgbClr>
                  </a:solidFill>
                  <a:prstDash val="solid"/>
                </a:ln>
                <a:solidFill>
                  <a:schemeClr val="accent1">
                    <a:lumMod val="75000"/>
                  </a:schemeClr>
                </a:solidFill>
                <a:ea typeface="隶书" pitchFamily="49" charset="-122"/>
              </a:rPr>
              <a:t>ePass</a:t>
            </a:r>
            <a:endParaRPr lang="en-US" altLang="zh-CN" sz="2800" b="1" dirty="0">
              <a:ln w="10541" cmpd="sng">
                <a:solidFill>
                  <a:srgbClr val="7D7D7D">
                    <a:tint val="100000"/>
                    <a:shade val="100000"/>
                    <a:satMod val="110000"/>
                  </a:srgbClr>
                </a:solidFill>
                <a:prstDash val="solid"/>
              </a:ln>
              <a:solidFill>
                <a:schemeClr val="accent1">
                  <a:lumMod val="75000"/>
                </a:schemeClr>
              </a:soli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Sending Encrypted Email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Web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a:p>
            <a:pPr marL="457200" indent="-457200">
              <a:buFontTx/>
              <a:buChar char="-"/>
              <a:defRPr/>
            </a:pPr>
            <a:r>
              <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Protect VPN Logon Using </a:t>
            </a:r>
            <a:r>
              <a:rPr lang="en-US" altLang="zh-CN"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rPr>
              <a:t>ePass</a:t>
            </a:r>
            <a:endParaRPr lang="en-US" altLang="zh-CN"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a typeface="隶书"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304800" y="260350"/>
            <a:ext cx="5791200" cy="457200"/>
          </a:xfrm>
          <a:prstGeom prst="rect">
            <a:avLst/>
          </a:prstGeom>
          <a:noFill/>
          <a:ln w="9525" algn="ctr">
            <a:noFill/>
            <a:miter lim="800000"/>
            <a:headEnd/>
            <a:tailEnd/>
          </a:ln>
        </p:spPr>
        <p:txBody>
          <a:bodyPr>
            <a:spAutoFit/>
          </a:bodyPr>
          <a:lstStyle/>
          <a:p>
            <a:pPr>
              <a:spcBef>
                <a:spcPct val="50000"/>
              </a:spcBef>
              <a:defRPr/>
            </a:pPr>
            <a:r>
              <a:rPr lang="en-US" altLang="zh-CN" sz="2400" b="1">
                <a:solidFill>
                  <a:srgbClr val="FF0000"/>
                </a:solidFill>
                <a:effectLst>
                  <a:outerShdw blurRad="38100" dist="38100" dir="2700000" algn="tl">
                    <a:srgbClr val="C0C0C0"/>
                  </a:outerShdw>
                </a:effectLst>
                <a:latin typeface="微软雅黑" pitchFamily="34" charset="-122"/>
                <a:ea typeface="微软雅黑" pitchFamily="34" charset="-122"/>
              </a:rPr>
              <a:t>Structure of Feitian PKI products?</a:t>
            </a:r>
          </a:p>
        </p:txBody>
      </p:sp>
      <p:pic>
        <p:nvPicPr>
          <p:cNvPr id="4099" name="Picture 3" descr="structure"/>
          <p:cNvPicPr>
            <a:picLocks noChangeAspect="1" noChangeArrowheads="1"/>
          </p:cNvPicPr>
          <p:nvPr/>
        </p:nvPicPr>
        <p:blipFill>
          <a:blip r:embed="rId3" cstate="print"/>
          <a:srcRect/>
          <a:stretch>
            <a:fillRect/>
          </a:stretch>
        </p:blipFill>
        <p:spPr bwMode="auto">
          <a:xfrm>
            <a:off x="1219200" y="990600"/>
            <a:ext cx="5943600"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8600" y="152400"/>
            <a:ext cx="5638800" cy="332399"/>
          </a:xfrm>
        </p:spPr>
        <p:txBody>
          <a:bodyPr anchor="t">
            <a:spAutoFit/>
          </a:bodyPr>
          <a:lstStyle/>
          <a:p>
            <a:pPr algn="l" eaLnBrk="1" hangingPunct="1">
              <a:spcBef>
                <a:spcPct val="50000"/>
              </a:spcBef>
            </a:pPr>
            <a:r>
              <a:rPr lang="en-US" altLang="zh-CN" sz="2400" b="1" dirty="0" smtClean="0">
                <a:solidFill>
                  <a:schemeClr val="tx1">
                    <a:lumMod val="85000"/>
                    <a:lumOff val="15000"/>
                  </a:schemeClr>
                </a:solidFill>
                <a:latin typeface="微软雅黑" pitchFamily="34" charset="-122"/>
                <a:ea typeface="微软雅黑" pitchFamily="34" charset="-122"/>
              </a:rPr>
              <a:t>ePass1000Auto</a:t>
            </a:r>
            <a:endParaRPr lang="en-US" altLang="zh-CN" sz="2000" b="1" dirty="0" smtClean="0">
              <a:solidFill>
                <a:schemeClr val="tx1">
                  <a:lumMod val="85000"/>
                  <a:lumOff val="15000"/>
                </a:schemeClr>
              </a:solidFill>
              <a:latin typeface="微软雅黑" pitchFamily="34" charset="-122"/>
              <a:ea typeface="微软雅黑" pitchFamily="34" charset="-122"/>
            </a:endParaRPr>
          </a:p>
        </p:txBody>
      </p:sp>
      <p:sp>
        <p:nvSpPr>
          <p:cNvPr id="4130" name="Rectangle 34"/>
          <p:cNvSpPr>
            <a:spLocks noChangeArrowheads="1"/>
          </p:cNvSpPr>
          <p:nvPr/>
        </p:nvSpPr>
        <p:spPr bwMode="auto">
          <a:xfrm>
            <a:off x="533400" y="762000"/>
            <a:ext cx="8077200" cy="34290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rgbClr val="8B8B8B"/>
            </a:solidFill>
            <a:miter lim="800000"/>
            <a:headEnd type="none" w="sm" len="sm"/>
            <a:tailEnd type="none" w="sm" len="sm"/>
          </a:ln>
          <a:effectLst>
            <a:outerShdw dist="107763" dir="2700000" algn="ctr" rotWithShape="0">
              <a:schemeClr val="bg2">
                <a:alpha val="50000"/>
              </a:schemeClr>
            </a:outerShdw>
          </a:effectLst>
        </p:spPr>
        <p:txBody>
          <a:bodyPr anchor="ctr"/>
          <a:lstStyle/>
          <a:p>
            <a:pPr>
              <a:defRPr/>
            </a:pPr>
            <a:r>
              <a:rPr lang="en-US" altLang="zh-CN" dirty="0">
                <a:solidFill>
                  <a:srgbClr val="FF3300"/>
                </a:solidFill>
              </a:rPr>
              <a:t>Features</a:t>
            </a:r>
          </a:p>
          <a:p>
            <a:pPr>
              <a:buFontTx/>
              <a:buChar char="•"/>
              <a:defRPr/>
            </a:pPr>
            <a:r>
              <a:rPr lang="en-US" altLang="zh-CN" b="1" dirty="0"/>
              <a:t>Plug &amp; Play under Windows2000 or higher, Automatically Install Middleware and Manager Tool.</a:t>
            </a:r>
          </a:p>
          <a:p>
            <a:pPr>
              <a:buFontTx/>
              <a:buChar char="•"/>
              <a:defRPr/>
            </a:pPr>
            <a:r>
              <a:rPr lang="en-US" altLang="zh-CN" b="1" dirty="0"/>
              <a:t>Built-in 8-bit Smart Card Chip.</a:t>
            </a:r>
          </a:p>
          <a:p>
            <a:pPr>
              <a:buFontTx/>
              <a:buChar char="•"/>
              <a:defRPr/>
            </a:pPr>
            <a:r>
              <a:rPr lang="en-US" altLang="zh-CN" b="1" dirty="0"/>
              <a:t>Support Generation of </a:t>
            </a:r>
            <a:r>
              <a:rPr lang="en-US" altLang="zh-CN" b="1" dirty="0" smtClean="0"/>
              <a:t>512-bit, 1024-bit and 2048-bit </a:t>
            </a:r>
            <a:r>
              <a:rPr lang="en-US" altLang="zh-CN" b="1" dirty="0"/>
              <a:t>RSA Key Pair Onboard. </a:t>
            </a:r>
          </a:p>
          <a:p>
            <a:pPr>
              <a:buFontTx/>
              <a:buChar char="•"/>
              <a:defRPr/>
            </a:pPr>
            <a:r>
              <a:rPr lang="en-US" altLang="zh-CN" b="1" dirty="0"/>
              <a:t>Support DES, 3DES and SHA-1 Algorithms Onboard.</a:t>
            </a:r>
          </a:p>
          <a:p>
            <a:pPr>
              <a:buFontTx/>
              <a:buChar char="•"/>
              <a:defRPr/>
            </a:pPr>
            <a:r>
              <a:rPr lang="en-US" altLang="zh-CN" b="1" dirty="0"/>
              <a:t>Onboard Digital Signature Generation and Verification.</a:t>
            </a:r>
          </a:p>
          <a:p>
            <a:pPr>
              <a:buFontTx/>
              <a:buChar char="•"/>
              <a:defRPr/>
            </a:pPr>
            <a:r>
              <a:rPr lang="en-US" altLang="zh-CN" b="1" dirty="0"/>
              <a:t>Hardware Implemented Random Number Generator.</a:t>
            </a:r>
          </a:p>
          <a:p>
            <a:pPr>
              <a:buFontTx/>
              <a:buChar char="•"/>
              <a:defRPr/>
            </a:pPr>
            <a:r>
              <a:rPr lang="en-US" altLang="zh-CN" b="1" dirty="0"/>
              <a:t>Secure file system inside, 64K Secure Memory on Chip.</a:t>
            </a:r>
          </a:p>
          <a:p>
            <a:pPr>
              <a:buFontTx/>
              <a:buChar char="•"/>
              <a:defRPr/>
            </a:pPr>
            <a:r>
              <a:rPr lang="en-US" altLang="zh-CN" b="1" dirty="0"/>
              <a:t>Full support for PKI applications, CSP and PKCS#11 Interfaces Available</a:t>
            </a:r>
          </a:p>
          <a:p>
            <a:pPr>
              <a:buFontTx/>
              <a:buChar char="•"/>
              <a:defRPr/>
            </a:pPr>
            <a:r>
              <a:rPr lang="en-US" altLang="zh-CN" b="1" dirty="0"/>
              <a:t>Support Storing Multiple Keys and Certificates</a:t>
            </a:r>
            <a:endParaRPr lang="en-GB" altLang="zh-CN" b="1" dirty="0"/>
          </a:p>
        </p:txBody>
      </p:sp>
      <p:graphicFrame>
        <p:nvGraphicFramePr>
          <p:cNvPr id="42005" name="Group 21"/>
          <p:cNvGraphicFramePr>
            <a:graphicFrameLocks noGrp="1"/>
          </p:cNvGraphicFramePr>
          <p:nvPr>
            <p:ph idx="4294967295"/>
          </p:nvPr>
        </p:nvGraphicFramePr>
        <p:xfrm>
          <a:off x="457200" y="4648200"/>
          <a:ext cx="8258493" cy="1295400"/>
        </p:xfrm>
        <a:graphic>
          <a:graphicData uri="http://schemas.openxmlformats.org/drawingml/2006/table">
            <a:tbl>
              <a:tblPr/>
              <a:tblGrid>
                <a:gridCol w="1828800"/>
                <a:gridCol w="1295400"/>
                <a:gridCol w="4926013"/>
                <a:gridCol w="20828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FF3300"/>
                          </a:solidFill>
                          <a:effectLst/>
                          <a:latin typeface="Arial" charset="0"/>
                          <a:ea typeface="宋体" charset="-122"/>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FF3300"/>
                          </a:solidFill>
                          <a:effectLst/>
                          <a:latin typeface="Arial" charset="0"/>
                          <a:ea typeface="宋体" charset="-122"/>
                        </a:rPr>
                        <a:t>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FF3300"/>
                          </a:solidFill>
                          <a:effectLst/>
                          <a:latin typeface="Arial" charset="0"/>
                          <a:ea typeface="宋体" charset="-122"/>
                        </a:rPr>
                        <a:t>Features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0" i="0" u="none" strike="noStrike" cap="none" normalizeH="0" baseline="0" smtClean="0">
                        <a:ln>
                          <a:noFill/>
                        </a:ln>
                        <a:solidFill>
                          <a:srgbClr val="FF33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ePass1000Auto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(non-driver)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32KB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Plug &amp; Play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No support smart card logon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8600" y="152400"/>
            <a:ext cx="8991600" cy="609398"/>
          </a:xfrm>
        </p:spPr>
        <p:txBody>
          <a:bodyPr anchor="t">
            <a:spAutoFit/>
          </a:bodyPr>
          <a:lstStyle/>
          <a:p>
            <a:pPr algn="l" eaLnBrk="1" hangingPunct="1">
              <a:spcBef>
                <a:spcPct val="50000"/>
              </a:spcBef>
            </a:pPr>
            <a:r>
              <a:rPr lang="en-US" altLang="zh-CN" sz="2400" b="1" dirty="0" smtClean="0">
                <a:solidFill>
                  <a:schemeClr val="tx1">
                    <a:lumMod val="85000"/>
                    <a:lumOff val="15000"/>
                  </a:schemeClr>
                </a:solidFill>
                <a:latin typeface="微软雅黑" pitchFamily="34" charset="-122"/>
                <a:ea typeface="微软雅黑" pitchFamily="34" charset="-122"/>
              </a:rPr>
              <a:t>ePass2000 Series</a:t>
            </a:r>
            <a:r>
              <a:rPr lang="en-US" altLang="zh-CN" sz="2000" b="1" dirty="0" smtClean="0">
                <a:solidFill>
                  <a:schemeClr val="tx1">
                    <a:lumMod val="85000"/>
                    <a:lumOff val="15000"/>
                  </a:schemeClr>
                </a:solidFill>
                <a:latin typeface="微软雅黑" pitchFamily="34" charset="-122"/>
                <a:ea typeface="微软雅黑" pitchFamily="34" charset="-122"/>
              </a:rPr>
              <a:t/>
            </a:r>
            <a:br>
              <a:rPr lang="en-US" altLang="zh-CN" sz="2000" b="1" dirty="0" smtClean="0">
                <a:solidFill>
                  <a:schemeClr val="tx1">
                    <a:lumMod val="85000"/>
                    <a:lumOff val="15000"/>
                  </a:schemeClr>
                </a:solidFill>
                <a:latin typeface="微软雅黑" pitchFamily="34" charset="-122"/>
                <a:ea typeface="微软雅黑" pitchFamily="34" charset="-122"/>
              </a:rPr>
            </a:br>
            <a:endParaRPr lang="en-US" altLang="zh-CN" sz="2000" b="1" dirty="0" smtClean="0">
              <a:solidFill>
                <a:schemeClr val="tx1">
                  <a:lumMod val="85000"/>
                  <a:lumOff val="15000"/>
                </a:schemeClr>
              </a:solidFill>
              <a:latin typeface="微软雅黑" pitchFamily="34" charset="-122"/>
              <a:ea typeface="微软雅黑" pitchFamily="34" charset="-122"/>
            </a:endParaRPr>
          </a:p>
        </p:txBody>
      </p:sp>
      <p:sp>
        <p:nvSpPr>
          <p:cNvPr id="16389" name="Rectangle 5"/>
          <p:cNvSpPr>
            <a:spLocks noChangeArrowheads="1"/>
          </p:cNvSpPr>
          <p:nvPr/>
        </p:nvSpPr>
        <p:spPr bwMode="auto">
          <a:xfrm>
            <a:off x="457200" y="1143000"/>
            <a:ext cx="8077200" cy="37338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rgbClr val="8B8B8B"/>
            </a:solidFill>
            <a:miter lim="800000"/>
            <a:headEnd type="none" w="sm" len="sm"/>
            <a:tailEnd type="none" w="sm" len="sm"/>
          </a:ln>
          <a:effectLst>
            <a:outerShdw dist="107763" dir="2700000" algn="ctr" rotWithShape="0">
              <a:schemeClr val="bg2">
                <a:alpha val="50000"/>
              </a:schemeClr>
            </a:outerShdw>
          </a:effectLst>
        </p:spPr>
        <p:txBody>
          <a:bodyPr anchor="ctr"/>
          <a:lstStyle/>
          <a:p>
            <a:pPr>
              <a:defRPr/>
            </a:pPr>
            <a:endParaRPr lang="en-US" altLang="zh-CN" dirty="0">
              <a:solidFill>
                <a:srgbClr val="FF3300"/>
              </a:solidFill>
            </a:endParaRPr>
          </a:p>
          <a:p>
            <a:pPr>
              <a:defRPr/>
            </a:pPr>
            <a:r>
              <a:rPr lang="en-US" altLang="zh-CN" dirty="0">
                <a:solidFill>
                  <a:srgbClr val="FF3300"/>
                </a:solidFill>
              </a:rPr>
              <a:t>Features</a:t>
            </a:r>
          </a:p>
          <a:p>
            <a:pPr>
              <a:lnSpc>
                <a:spcPct val="90000"/>
              </a:lnSpc>
              <a:spcBef>
                <a:spcPct val="20000"/>
              </a:spcBef>
              <a:buFontTx/>
              <a:buChar char="•"/>
              <a:defRPr/>
            </a:pPr>
            <a:r>
              <a:rPr kumimoji="1" lang="en-GB" altLang="zh-CN" b="1" dirty="0" smtClean="0"/>
              <a:t>8-bit/16-bit </a:t>
            </a:r>
            <a:r>
              <a:rPr kumimoji="1" lang="en-GB" altLang="zh-CN" b="1" dirty="0"/>
              <a:t>smart card chip</a:t>
            </a:r>
          </a:p>
          <a:p>
            <a:pPr>
              <a:lnSpc>
                <a:spcPct val="90000"/>
              </a:lnSpc>
              <a:spcBef>
                <a:spcPct val="20000"/>
              </a:spcBef>
              <a:buFontTx/>
              <a:buChar char="•"/>
              <a:defRPr/>
            </a:pPr>
            <a:r>
              <a:rPr kumimoji="1" lang="en-GB" altLang="zh-CN" b="1" dirty="0"/>
              <a:t>Algorithms</a:t>
            </a:r>
          </a:p>
          <a:p>
            <a:pPr>
              <a:lnSpc>
                <a:spcPct val="90000"/>
              </a:lnSpc>
              <a:spcBef>
                <a:spcPct val="20000"/>
              </a:spcBef>
              <a:defRPr/>
            </a:pPr>
            <a:r>
              <a:rPr kumimoji="1" lang="en-GB" altLang="zh-CN" b="1" dirty="0"/>
              <a:t>    onboard: DES, 3DES ,AES,SHA-1,HMAC-SHA-1, RSA1024/2048,     ECDSA,RNG</a:t>
            </a:r>
          </a:p>
          <a:p>
            <a:pPr>
              <a:lnSpc>
                <a:spcPct val="90000"/>
              </a:lnSpc>
              <a:spcBef>
                <a:spcPct val="20000"/>
              </a:spcBef>
              <a:buFontTx/>
              <a:buChar char="•"/>
              <a:defRPr/>
            </a:pPr>
            <a:r>
              <a:rPr kumimoji="1" lang="en-GB" altLang="zh-CN" b="1" dirty="0"/>
              <a:t>Onboard Asymmetric calculation, private key can never be retrieved</a:t>
            </a:r>
          </a:p>
          <a:p>
            <a:pPr>
              <a:lnSpc>
                <a:spcPct val="90000"/>
              </a:lnSpc>
              <a:spcBef>
                <a:spcPct val="20000"/>
              </a:spcBef>
              <a:buFontTx/>
              <a:buChar char="•"/>
              <a:defRPr/>
            </a:pPr>
            <a:r>
              <a:rPr kumimoji="1" lang="en-GB" altLang="zh-CN" b="1" dirty="0"/>
              <a:t>Supports MS CAPI &amp; PKCS#11 API</a:t>
            </a:r>
          </a:p>
          <a:p>
            <a:pPr>
              <a:lnSpc>
                <a:spcPct val="90000"/>
              </a:lnSpc>
              <a:spcBef>
                <a:spcPct val="20000"/>
              </a:spcBef>
              <a:buFontTx/>
              <a:buChar char="•"/>
              <a:defRPr/>
            </a:pPr>
            <a:r>
              <a:rPr kumimoji="1" lang="en-GB" altLang="zh-CN" b="1" dirty="0"/>
              <a:t>Secure storage of x.509 v3 digital </a:t>
            </a:r>
            <a:r>
              <a:rPr kumimoji="1" lang="en-GB" altLang="zh-CN" b="1" dirty="0" smtClean="0"/>
              <a:t>certificates</a:t>
            </a:r>
            <a:endParaRPr kumimoji="1" lang="en-GB" altLang="zh-CN" b="1" dirty="0"/>
          </a:p>
          <a:p>
            <a:pPr>
              <a:lnSpc>
                <a:spcPct val="90000"/>
              </a:lnSpc>
              <a:spcBef>
                <a:spcPct val="20000"/>
              </a:spcBef>
              <a:buFontTx/>
              <a:buChar char="•"/>
              <a:defRPr/>
            </a:pPr>
            <a:r>
              <a:rPr kumimoji="1" lang="en-GB" altLang="zh-CN" b="1" dirty="0"/>
              <a:t> Supported OS</a:t>
            </a:r>
          </a:p>
          <a:p>
            <a:pPr>
              <a:lnSpc>
                <a:spcPct val="90000"/>
              </a:lnSpc>
              <a:spcBef>
                <a:spcPct val="20000"/>
              </a:spcBef>
              <a:defRPr/>
            </a:pPr>
            <a:r>
              <a:rPr kumimoji="1" lang="en-GB" altLang="zh-CN" b="1" dirty="0"/>
              <a:t>      32&amp;64-bit windows, Linux and Mac</a:t>
            </a:r>
          </a:p>
          <a:p>
            <a:pPr>
              <a:lnSpc>
                <a:spcPct val="90000"/>
              </a:lnSpc>
              <a:spcBef>
                <a:spcPct val="20000"/>
              </a:spcBef>
              <a:buFontTx/>
              <a:buChar char="•"/>
              <a:defRPr/>
            </a:pPr>
            <a:endParaRPr kumimoji="1" lang="en-GB" altLang="zh-CN"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8600" y="152400"/>
            <a:ext cx="8991600" cy="609398"/>
          </a:xfrm>
        </p:spPr>
        <p:txBody>
          <a:bodyPr anchor="t">
            <a:spAutoFit/>
          </a:bodyPr>
          <a:lstStyle/>
          <a:p>
            <a:pPr algn="l" eaLnBrk="1" hangingPunct="1">
              <a:spcBef>
                <a:spcPct val="50000"/>
              </a:spcBef>
            </a:pPr>
            <a:r>
              <a:rPr lang="en-US" altLang="zh-CN" sz="2400" b="1" dirty="0" smtClean="0">
                <a:solidFill>
                  <a:schemeClr val="tx1">
                    <a:lumMod val="85000"/>
                    <a:lumOff val="15000"/>
                  </a:schemeClr>
                </a:solidFill>
                <a:latin typeface="微软雅黑" pitchFamily="34" charset="-122"/>
                <a:ea typeface="微软雅黑" pitchFamily="34" charset="-122"/>
              </a:rPr>
              <a:t>ePass2000 Series</a:t>
            </a:r>
            <a:r>
              <a:rPr lang="en-US" altLang="zh-CN" sz="2000" b="1" dirty="0" smtClean="0">
                <a:solidFill>
                  <a:schemeClr val="tx1">
                    <a:lumMod val="85000"/>
                    <a:lumOff val="15000"/>
                  </a:schemeClr>
                </a:solidFill>
                <a:latin typeface="微软雅黑" pitchFamily="34" charset="-122"/>
                <a:ea typeface="微软雅黑" pitchFamily="34" charset="-122"/>
              </a:rPr>
              <a:t/>
            </a:r>
            <a:br>
              <a:rPr lang="en-US" altLang="zh-CN" sz="2000" b="1" dirty="0" smtClean="0">
                <a:solidFill>
                  <a:schemeClr val="tx1">
                    <a:lumMod val="85000"/>
                    <a:lumOff val="15000"/>
                  </a:schemeClr>
                </a:solidFill>
                <a:latin typeface="微软雅黑" pitchFamily="34" charset="-122"/>
                <a:ea typeface="微软雅黑" pitchFamily="34" charset="-122"/>
              </a:rPr>
            </a:br>
            <a:endParaRPr lang="en-US" altLang="zh-CN" sz="2000" b="1" dirty="0" smtClean="0">
              <a:solidFill>
                <a:schemeClr val="tx1">
                  <a:lumMod val="85000"/>
                  <a:lumOff val="15000"/>
                </a:schemeClr>
              </a:solidFill>
              <a:latin typeface="微软雅黑" pitchFamily="34" charset="-122"/>
              <a:ea typeface="微软雅黑" pitchFamily="34" charset="-122"/>
            </a:endParaRPr>
          </a:p>
        </p:txBody>
      </p:sp>
      <p:graphicFrame>
        <p:nvGraphicFramePr>
          <p:cNvPr id="7" name="Group 30"/>
          <p:cNvGraphicFramePr>
            <a:graphicFrameLocks/>
          </p:cNvGraphicFramePr>
          <p:nvPr>
            <p:extLst>
              <p:ext uri="{D42A27DB-BD31-4B8C-83A1-F6EECF244321}">
                <p14:modId xmlns:p14="http://schemas.microsoft.com/office/powerpoint/2010/main" val="1989000542"/>
              </p:ext>
            </p:extLst>
          </p:nvPr>
        </p:nvGraphicFramePr>
        <p:xfrm>
          <a:off x="228600" y="1066800"/>
          <a:ext cx="8229600" cy="3602736"/>
        </p:xfrm>
        <a:graphic>
          <a:graphicData uri="http://schemas.openxmlformats.org/drawingml/2006/table">
            <a:tbl>
              <a:tblPr/>
              <a:tblGrid>
                <a:gridCol w="1981200"/>
                <a:gridCol w="1066800"/>
                <a:gridCol w="5181600"/>
              </a:tblGrid>
              <a:tr h="137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Arial" charset="0"/>
                          <a:ea typeface="宋体" charset="-122"/>
                        </a:rPr>
                        <a:t>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rgbClr val="FF3300"/>
                          </a:solidFill>
                          <a:effectLst/>
                          <a:latin typeface="Arial" charset="0"/>
                          <a:ea typeface="宋体" charset="-122"/>
                        </a:rPr>
                        <a:t>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rgbClr val="FF3300"/>
                          </a:solidFill>
                          <a:effectLst/>
                          <a:latin typeface="Arial" charset="0"/>
                          <a:ea typeface="宋体" charset="-122"/>
                        </a:rPr>
                        <a:t>Features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9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charset="-122"/>
                        </a:rPr>
                        <a:t>ePass2003</a:t>
                      </a:r>
                      <a:endParaRPr kumimoji="0" lang="en-US" altLang="zh-CN" sz="1800" b="1" i="0" u="none" strike="noStrike" cap="none" normalizeH="0" baseline="0" dirty="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64KB</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Support Microsoft Mini driver, FIPS Certified(in process)</a:t>
                      </a:r>
                      <a:endParaRPr kumimoji="0" lang="en-US" altLang="zh-CN" sz="1800" b="0" i="0" u="none" strike="noStrike" cap="none" normalizeH="0" baseline="0" dirty="0" smtClean="0">
                        <a:ln>
                          <a:noFill/>
                        </a:ln>
                        <a:solidFill>
                          <a:schemeClr val="tx1"/>
                        </a:solidFill>
                        <a:effectLst/>
                        <a:latin typeface="Arial" charset="0"/>
                        <a:ea typeface="宋体"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Supports windows smart card logon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宋体" charset="-122"/>
                        </a:rPr>
                        <a:t>ePass2001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Arial" charset="0"/>
                          <a:ea typeface="宋体" charset="-122"/>
                        </a:rPr>
                        <a:t>32KB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HID driverless device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Onboard RSA2048,ECDSA,AES,HMAC-SHA-1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dirty="0" err="1" smtClean="0">
                          <a:ln>
                            <a:noFill/>
                          </a:ln>
                          <a:solidFill>
                            <a:schemeClr val="tx1"/>
                          </a:solidFill>
                          <a:effectLst/>
                          <a:latin typeface="Arial" charset="0"/>
                          <a:ea typeface="宋体" charset="-122"/>
                        </a:rPr>
                        <a:t>StorePass</a:t>
                      </a:r>
                      <a:r>
                        <a:rPr kumimoji="0" lang="en-US" altLang="zh-CN" sz="1800" b="1" i="0" u="none" strike="noStrike" cap="none" normalizeH="0" baseline="0" dirty="0" smtClean="0">
                          <a:ln>
                            <a:noFill/>
                          </a:ln>
                          <a:solidFill>
                            <a:schemeClr val="tx1"/>
                          </a:solidFill>
                          <a:effectLst/>
                          <a:latin typeface="Arial" charset="0"/>
                          <a:ea typeface="宋体" charset="-122"/>
                        </a:rPr>
                        <a:t>/</a:t>
                      </a:r>
                      <a:r>
                        <a:rPr kumimoji="0" lang="en-US" altLang="zh-CN" sz="1800" b="1" i="0" u="none" strike="noStrike" cap="none" normalizeH="0" baseline="0" dirty="0" err="1" smtClean="0">
                          <a:ln>
                            <a:noFill/>
                          </a:ln>
                          <a:solidFill>
                            <a:schemeClr val="tx1"/>
                          </a:solidFill>
                          <a:effectLst/>
                          <a:latin typeface="Arial" charset="0"/>
                          <a:ea typeface="宋体" charset="-122"/>
                        </a:rPr>
                        <a:t>GreenPass</a:t>
                      </a:r>
                      <a:endParaRPr kumimoji="0" lang="en-US" altLang="zh-CN" sz="1800" b="1" i="0" u="none" strike="noStrike" cap="none" normalizeH="0" baseline="0" dirty="0" smtClean="0">
                        <a:ln>
                          <a:noFill/>
                        </a:ln>
                        <a:solidFill>
                          <a:schemeClr val="tx1"/>
                        </a:solidFill>
                        <a:effectLst/>
                        <a:latin typeface="Arial"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宋体" charset="-122"/>
                        </a:rPr>
                        <a:t>8GB default flash memory</a:t>
                      </a: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zh-CN" dirty="0" smtClean="0"/>
                        <a:t>Hybrid device which combines Flash memory with Public Token Infrastructure technology. / Zero </a:t>
                      </a:r>
                      <a:r>
                        <a:rPr lang="en-US" altLang="zh-CN" dirty="0" err="1" smtClean="0"/>
                        <a:t>foodprint</a:t>
                      </a:r>
                      <a:r>
                        <a:rPr lang="en-US" altLang="zh-CN" dirty="0" smtClean="0"/>
                        <a:t>.</a:t>
                      </a:r>
                      <a:r>
                        <a:rPr lang="en-US" altLang="zh-CN" baseline="0" dirty="0" smtClean="0"/>
                        <a:t> </a:t>
                      </a:r>
                      <a:endParaRPr lang="en-US" altLang="zh-CN" dirty="0" smtClean="0"/>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altLang="zh-CN"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9996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228802"/>
            <a:ext cx="8991600" cy="609398"/>
          </a:xfrm>
        </p:spPr>
        <p:txBody>
          <a:bodyPr anchor="t">
            <a:spAutoFit/>
          </a:bodyPr>
          <a:lstStyle/>
          <a:p>
            <a:pPr algn="l" eaLnBrk="1" hangingPunct="1">
              <a:spcBef>
                <a:spcPct val="50000"/>
              </a:spcBef>
            </a:pPr>
            <a:r>
              <a:rPr lang="en-US" altLang="zh-CN" sz="2400" b="1" dirty="0" smtClean="0">
                <a:solidFill>
                  <a:schemeClr val="tx1">
                    <a:lumMod val="85000"/>
                    <a:lumOff val="15000"/>
                  </a:schemeClr>
                </a:solidFill>
                <a:latin typeface="微软雅黑" pitchFamily="34" charset="-122"/>
                <a:ea typeface="微软雅黑" pitchFamily="34" charset="-122"/>
              </a:rPr>
              <a:t>ePass3000 Series---</a:t>
            </a:r>
            <a:r>
              <a:rPr lang="en-US" altLang="zh-CN" sz="2000" b="1" dirty="0" smtClean="0">
                <a:solidFill>
                  <a:schemeClr val="tx1">
                    <a:lumMod val="85000"/>
                    <a:lumOff val="15000"/>
                  </a:schemeClr>
                </a:solidFill>
                <a:latin typeface="微软雅黑" pitchFamily="34" charset="-122"/>
                <a:ea typeface="微软雅黑" pitchFamily="34" charset="-122"/>
              </a:rPr>
              <a:t>High-Performance 32-bit smart card PKI Token </a:t>
            </a:r>
            <a:br>
              <a:rPr lang="en-US" altLang="zh-CN" sz="2000" b="1" dirty="0" smtClean="0">
                <a:solidFill>
                  <a:schemeClr val="tx1">
                    <a:lumMod val="85000"/>
                    <a:lumOff val="15000"/>
                  </a:schemeClr>
                </a:solidFill>
                <a:latin typeface="微软雅黑" pitchFamily="34" charset="-122"/>
                <a:ea typeface="微软雅黑" pitchFamily="34" charset="-122"/>
              </a:rPr>
            </a:br>
            <a:endParaRPr lang="en-US" altLang="zh-CN" sz="2000" b="1" dirty="0" smtClean="0">
              <a:solidFill>
                <a:schemeClr val="tx1">
                  <a:lumMod val="85000"/>
                  <a:lumOff val="15000"/>
                </a:schemeClr>
              </a:solidFill>
              <a:latin typeface="微软雅黑" pitchFamily="34" charset="-122"/>
              <a:ea typeface="微软雅黑" pitchFamily="34" charset="-122"/>
            </a:endParaRPr>
          </a:p>
        </p:txBody>
      </p:sp>
      <p:sp>
        <p:nvSpPr>
          <p:cNvPr id="22534" name="Rectangle 6"/>
          <p:cNvSpPr>
            <a:spLocks noChangeArrowheads="1"/>
          </p:cNvSpPr>
          <p:nvPr/>
        </p:nvSpPr>
        <p:spPr bwMode="auto">
          <a:xfrm>
            <a:off x="533400" y="1143000"/>
            <a:ext cx="8077200" cy="3810000"/>
          </a:xfrm>
          <a:prstGeom prst="rect">
            <a:avLst/>
          </a:prstGeom>
          <a:gradFill rotWithShape="0">
            <a:gsLst>
              <a:gs pos="0">
                <a:srgbClr val="5E9EFF"/>
              </a:gs>
              <a:gs pos="39999">
                <a:srgbClr val="85C2FF"/>
              </a:gs>
              <a:gs pos="70000">
                <a:srgbClr val="C4D6EB"/>
              </a:gs>
              <a:gs pos="100000">
                <a:srgbClr val="FFEBFA"/>
              </a:gs>
            </a:gsLst>
            <a:lin ang="5400000" scaled="1"/>
          </a:gradFill>
          <a:ln w="12700">
            <a:solidFill>
              <a:srgbClr val="8B8B8B"/>
            </a:solidFill>
            <a:miter lim="800000"/>
            <a:headEnd type="none" w="sm" len="sm"/>
            <a:tailEnd type="none" w="sm" len="sm"/>
          </a:ln>
          <a:effectLst>
            <a:outerShdw dist="107763" dir="2700000" algn="ctr" rotWithShape="0">
              <a:schemeClr val="bg2">
                <a:alpha val="50000"/>
              </a:schemeClr>
            </a:outerShdw>
          </a:effectLst>
        </p:spPr>
        <p:txBody>
          <a:bodyPr anchor="ctr"/>
          <a:lstStyle/>
          <a:p>
            <a:pPr>
              <a:defRPr/>
            </a:pPr>
            <a:endParaRPr lang="en-US" altLang="zh-CN" dirty="0">
              <a:solidFill>
                <a:srgbClr val="FF3300"/>
              </a:solidFill>
            </a:endParaRPr>
          </a:p>
          <a:p>
            <a:pPr>
              <a:defRPr/>
            </a:pPr>
            <a:r>
              <a:rPr lang="en-US" altLang="zh-CN" dirty="0">
                <a:solidFill>
                  <a:srgbClr val="FF3300"/>
                </a:solidFill>
              </a:rPr>
              <a:t>Features</a:t>
            </a:r>
          </a:p>
          <a:p>
            <a:pPr>
              <a:lnSpc>
                <a:spcPct val="90000"/>
              </a:lnSpc>
              <a:spcBef>
                <a:spcPct val="20000"/>
              </a:spcBef>
              <a:buFontTx/>
              <a:buChar char="•"/>
              <a:defRPr/>
            </a:pPr>
            <a:r>
              <a:rPr kumimoji="1" lang="en-GB" altLang="zh-CN" b="1" dirty="0"/>
              <a:t>32-bit smart card chip</a:t>
            </a:r>
          </a:p>
          <a:p>
            <a:pPr>
              <a:lnSpc>
                <a:spcPct val="90000"/>
              </a:lnSpc>
              <a:spcBef>
                <a:spcPct val="20000"/>
              </a:spcBef>
              <a:buFontTx/>
              <a:buChar char="•"/>
              <a:defRPr/>
            </a:pPr>
            <a:r>
              <a:rPr kumimoji="1" lang="en-GB" altLang="zh-CN" b="1" dirty="0"/>
              <a:t>Higher speed: Generate RSA1024 bits key pair &lt; 2 seconds</a:t>
            </a:r>
          </a:p>
          <a:p>
            <a:pPr>
              <a:lnSpc>
                <a:spcPct val="90000"/>
              </a:lnSpc>
              <a:spcBef>
                <a:spcPct val="20000"/>
              </a:spcBef>
              <a:buFontTx/>
              <a:buChar char="•"/>
              <a:defRPr/>
            </a:pPr>
            <a:r>
              <a:rPr kumimoji="1" lang="en-GB" altLang="zh-CN" b="1" dirty="0"/>
              <a:t>Algorithms</a:t>
            </a:r>
          </a:p>
          <a:p>
            <a:pPr>
              <a:lnSpc>
                <a:spcPct val="90000"/>
              </a:lnSpc>
              <a:spcBef>
                <a:spcPct val="20000"/>
              </a:spcBef>
              <a:defRPr/>
            </a:pPr>
            <a:r>
              <a:rPr kumimoji="1" lang="en-GB" altLang="zh-CN" b="1" dirty="0"/>
              <a:t>    onboard: DES, 3DES , RSA1024/2048,     ECDSA,RNG</a:t>
            </a:r>
          </a:p>
          <a:p>
            <a:pPr>
              <a:lnSpc>
                <a:spcPct val="90000"/>
              </a:lnSpc>
              <a:spcBef>
                <a:spcPct val="20000"/>
              </a:spcBef>
              <a:buFontTx/>
              <a:buChar char="•"/>
              <a:defRPr/>
            </a:pPr>
            <a:r>
              <a:rPr kumimoji="1" lang="en-GB" altLang="zh-CN" b="1" dirty="0"/>
              <a:t>Onboard Asymmetric calculation, private key can never be retrieved</a:t>
            </a:r>
          </a:p>
          <a:p>
            <a:pPr>
              <a:lnSpc>
                <a:spcPct val="90000"/>
              </a:lnSpc>
              <a:spcBef>
                <a:spcPct val="20000"/>
              </a:spcBef>
              <a:buFontTx/>
              <a:buChar char="•"/>
              <a:defRPr/>
            </a:pPr>
            <a:r>
              <a:rPr kumimoji="1" lang="en-GB" altLang="zh-CN" b="1" dirty="0"/>
              <a:t>Supports MS CAPI &amp; PKCS#11 API</a:t>
            </a:r>
          </a:p>
          <a:p>
            <a:pPr>
              <a:lnSpc>
                <a:spcPct val="90000"/>
              </a:lnSpc>
              <a:spcBef>
                <a:spcPct val="20000"/>
              </a:spcBef>
              <a:buFontTx/>
              <a:buChar char="•"/>
              <a:defRPr/>
            </a:pPr>
            <a:r>
              <a:rPr kumimoji="1" lang="en-GB" altLang="zh-CN" b="1" dirty="0"/>
              <a:t>Secure storage of x.509 v3 digital certificates</a:t>
            </a:r>
          </a:p>
          <a:p>
            <a:pPr>
              <a:lnSpc>
                <a:spcPct val="90000"/>
              </a:lnSpc>
              <a:spcBef>
                <a:spcPct val="20000"/>
              </a:spcBef>
              <a:buFontTx/>
              <a:buChar char="•"/>
              <a:defRPr/>
            </a:pPr>
            <a:r>
              <a:rPr kumimoji="1" lang="en-GB" altLang="zh-CN" b="1" dirty="0"/>
              <a:t>3003Auto is an </a:t>
            </a:r>
            <a:r>
              <a:rPr kumimoji="1" lang="en-GB" altLang="zh-CN" b="1" dirty="0" err="1"/>
              <a:t>plug&amp;play</a:t>
            </a:r>
            <a:r>
              <a:rPr kumimoji="1" lang="en-GB" altLang="zh-CN" b="1" dirty="0"/>
              <a:t> model</a:t>
            </a:r>
            <a:r>
              <a:rPr kumimoji="1" lang="en-GB" altLang="zh-CN" b="1" dirty="0" smtClean="0"/>
              <a:t>.</a:t>
            </a:r>
            <a:endParaRPr kumimoji="1" lang="en-GB" altLang="zh-CN" b="1" dirty="0"/>
          </a:p>
          <a:p>
            <a:pPr>
              <a:lnSpc>
                <a:spcPct val="90000"/>
              </a:lnSpc>
              <a:spcBef>
                <a:spcPct val="20000"/>
              </a:spcBef>
              <a:buFontTx/>
              <a:buChar char="•"/>
              <a:defRPr/>
            </a:pPr>
            <a:r>
              <a:rPr kumimoji="1" lang="en-GB" altLang="zh-CN" b="1" dirty="0"/>
              <a:t> Supported OS</a:t>
            </a:r>
          </a:p>
          <a:p>
            <a:pPr>
              <a:lnSpc>
                <a:spcPct val="90000"/>
              </a:lnSpc>
              <a:spcBef>
                <a:spcPct val="20000"/>
              </a:spcBef>
              <a:defRPr/>
            </a:pPr>
            <a:r>
              <a:rPr kumimoji="1" lang="en-GB" altLang="zh-CN" b="1" dirty="0"/>
              <a:t>      32&amp;64-bit windows, Linux and Mac</a:t>
            </a:r>
          </a:p>
          <a:p>
            <a:pPr>
              <a:lnSpc>
                <a:spcPct val="90000"/>
              </a:lnSpc>
              <a:spcBef>
                <a:spcPct val="20000"/>
              </a:spcBef>
              <a:buFontTx/>
              <a:buChar char="•"/>
              <a:defRPr/>
            </a:pPr>
            <a:endParaRPr kumimoji="1" lang="en-GB" altLang="zh-CN" b="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customXml/itemProps2.xml><?xml version="1.0" encoding="utf-8"?>
<ds:datastoreItem xmlns:ds="http://schemas.openxmlformats.org/officeDocument/2006/customXml" ds:itemID="{8B875305-C3BD-4915-B253-95E93B45BBA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D45782E-2DEB-4F9A-AC25-B1DF8A6B63E1}">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371</TotalTime>
  <Words>1982</Words>
  <Application>Microsoft Office PowerPoint</Application>
  <PresentationFormat>全屏显示(4:3)</PresentationFormat>
  <Paragraphs>261</Paragraphs>
  <Slides>32</Slides>
  <Notes>32</Notes>
  <HiddenSlides>0</HiddenSlides>
  <MMClips>0</MMClips>
  <ScaleCrop>false</ScaleCrop>
  <HeadingPairs>
    <vt:vector size="4" baseType="variant">
      <vt:variant>
        <vt:lpstr>主题</vt:lpstr>
      </vt:variant>
      <vt:variant>
        <vt:i4>2</vt:i4>
      </vt:variant>
      <vt:variant>
        <vt:lpstr>幻灯片标题</vt:lpstr>
      </vt:variant>
      <vt:variant>
        <vt:i4>32</vt:i4>
      </vt:variant>
    </vt:vector>
  </HeadingPairs>
  <TitlesOfParts>
    <vt:vector size="34" baseType="lpstr">
      <vt:lpstr>1_White with Blue Bar Segoe Template</vt:lpstr>
      <vt:lpstr>White with Courier font for code slides</vt:lpstr>
      <vt:lpstr>FEITIAN ePass Series Products Introduction</vt:lpstr>
      <vt:lpstr>PowerPoint 演示文稿</vt:lpstr>
      <vt:lpstr>FEITIAN ePass Models</vt:lpstr>
      <vt:lpstr>PowerPoint 演示文稿</vt:lpstr>
      <vt:lpstr>PowerPoint 演示文稿</vt:lpstr>
      <vt:lpstr>ePass1000Auto</vt:lpstr>
      <vt:lpstr>ePass2000 Series </vt:lpstr>
      <vt:lpstr>ePass2000 Series </vt:lpstr>
      <vt:lpstr>ePass3000 Series---High-Performance 32-bit smart card PKI Token  </vt:lpstr>
      <vt:lpstr>ePass3000 Series---High-Performance 32-bit smart card PKI Token  </vt:lpstr>
      <vt:lpstr>ePass Case Study </vt:lpstr>
      <vt:lpstr>ePass Case Study </vt:lpstr>
      <vt:lpstr>PowerPoint 演示文稿</vt:lpstr>
      <vt:lpstr>Configuring Email Account Security</vt:lpstr>
      <vt:lpstr>Configuring Email Account Security</vt:lpstr>
      <vt:lpstr>Configuring Email Account Security</vt:lpstr>
      <vt:lpstr>Configuring Email Account Security</vt:lpstr>
      <vt:lpstr>Configuring Email Account Security</vt:lpstr>
      <vt:lpstr>Sending Emails with Digital Signature </vt:lpstr>
      <vt:lpstr>Obtaining Recipient’s Public Key and Certificate</vt:lpstr>
      <vt:lpstr>Sending Encrypted Emails</vt:lpstr>
      <vt:lpstr>Sending Encrypted Emails</vt:lpstr>
      <vt:lpstr>PowerPoint 演示文稿</vt:lpstr>
      <vt:lpstr>PowerPoint 演示文稿</vt:lpstr>
      <vt:lpstr>Accessing SSL-Encrypted Website</vt:lpstr>
      <vt:lpstr>Accessing SSL-Encrypted Website</vt:lpstr>
      <vt:lpstr>PowerPoint 演示文稿</vt:lpstr>
      <vt:lpstr>Protect VPN Logon Using ePass</vt:lpstr>
      <vt:lpstr>Protect VPN Logon Using ePass</vt:lpstr>
      <vt:lpstr>Protect VPN Logon Using ePass</vt:lpstr>
      <vt:lpstr>Protect VPN Logon Using ePass</vt:lpstr>
      <vt:lpstr>THE END</vt:lpstr>
    </vt:vector>
  </TitlesOfParts>
  <Company>FTsafe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FEITIAN ACADEMIA                            - Cartes 2010</dc:title>
  <dc:subject/>
  <dc:creator>Tibi</dc:creator>
  <cp:keywords/>
  <dc:description/>
  <cp:lastModifiedBy>Shan Changgeng</cp:lastModifiedBy>
  <cp:revision>42</cp:revision>
  <dcterms:created xsi:type="dcterms:W3CDTF">2010-11-15T10:00:30Z</dcterms:created>
  <dcterms:modified xsi:type="dcterms:W3CDTF">2012-09-11T10:56:55Z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